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2"/>
  </p:notesMasterIdLst>
  <p:sldIdLst>
    <p:sldId id="268" r:id="rId2"/>
    <p:sldId id="256" r:id="rId3"/>
    <p:sldId id="257" r:id="rId4"/>
    <p:sldId id="269" r:id="rId5"/>
    <p:sldId id="270" r:id="rId6"/>
    <p:sldId id="271" r:id="rId7"/>
    <p:sldId id="272" r:id="rId8"/>
    <p:sldId id="273" r:id="rId9"/>
    <p:sldId id="274" r:id="rId10"/>
    <p:sldId id="275" r:id="rId11"/>
    <p:sldId id="258" r:id="rId12"/>
    <p:sldId id="276" r:id="rId13"/>
    <p:sldId id="264" r:id="rId14"/>
    <p:sldId id="261" r:id="rId15"/>
    <p:sldId id="259" r:id="rId16"/>
    <p:sldId id="265" r:id="rId17"/>
    <p:sldId id="262" r:id="rId18"/>
    <p:sldId id="263" r:id="rId19"/>
    <p:sldId id="266" r:id="rId20"/>
    <p:sldId id="26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6" d="100"/>
          <a:sy n="86" d="100"/>
        </p:scale>
        <p:origin x="51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05FA5-1F9C-4B60-BF91-673736435438}" type="datetimeFigureOut">
              <a:rPr lang="en-GB" smtClean="0"/>
              <a:t>11/04/2025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E024-F19C-467A-8ACE-DA66224793D4}" type="slidenum">
              <a:rPr lang="en-GB" smtClean="0"/>
              <a:t>‹#›</a:t>
            </a:fld>
            <a:endParaRPr lang="en-GB"/>
          </a:p>
        </p:txBody>
      </p:sp>
    </p:spTree>
    <p:extLst>
      <p:ext uri="{BB962C8B-B14F-4D97-AF65-F5344CB8AC3E}">
        <p14:creationId xmlns:p14="http://schemas.microsoft.com/office/powerpoint/2010/main" val="34784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CCE024-F19C-467A-8ACE-DA66224793D4}" type="slidenum">
              <a:rPr lang="en-GB" smtClean="0"/>
              <a:t>7</a:t>
            </a:fld>
            <a:endParaRPr lang="en-GB"/>
          </a:p>
        </p:txBody>
      </p:sp>
    </p:spTree>
    <p:extLst>
      <p:ext uri="{BB962C8B-B14F-4D97-AF65-F5344CB8AC3E}">
        <p14:creationId xmlns:p14="http://schemas.microsoft.com/office/powerpoint/2010/main" val="2113137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1CCE024-F19C-467A-8ACE-DA66224793D4}" type="slidenum">
              <a:rPr lang="en-GB" smtClean="0"/>
              <a:t>20</a:t>
            </a:fld>
            <a:endParaRPr lang="en-GB"/>
          </a:p>
        </p:txBody>
      </p:sp>
    </p:spTree>
    <p:extLst>
      <p:ext uri="{BB962C8B-B14F-4D97-AF65-F5344CB8AC3E}">
        <p14:creationId xmlns:p14="http://schemas.microsoft.com/office/powerpoint/2010/main" val="4083130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9693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1439817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2471215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1022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2837865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E80C50CD-E178-4744-9B35-B2F624D6C5E9}" type="datetimeFigureOut">
              <a:rPr lang="en-US" smtClean="0"/>
              <a:pPr/>
              <a:t>4/11/2025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1817476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E80C50CD-E178-4744-9B35-B2F624D6C5E9}" type="datetimeFigureOut">
              <a:rPr lang="en-US" smtClean="0"/>
              <a:pPr/>
              <a:t>4/11/2025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3845464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73002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90725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401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806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16842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t>4/11/2025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740168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4/11/2025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58833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4/11/2025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90907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3868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18722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80C50CD-E178-4744-9B35-B2F624D6C5E9}" type="datetimeFigureOut">
              <a:rPr lang="en-US" smtClean="0"/>
              <a:pPr/>
              <a:t>4/11/2025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3566839264"/>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imperva.com/learn/ddos/ddos-attacks/" TargetMode="External"/><Relationship Id="rId2" Type="http://schemas.openxmlformats.org/officeDocument/2006/relationships/hyperlink" Target="https://www.fortinet.com/resources/cyberglossary/dos-vs-ddo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isco.com/"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cloudflare.com/en-gb/learning/network-layer/internet-protoco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digital map">
            <a:extLst>
              <a:ext uri="{FF2B5EF4-FFF2-40B4-BE49-F238E27FC236}">
                <a16:creationId xmlns:a16="http://schemas.microsoft.com/office/drawing/2014/main" id="{909EE084-E923-4CAD-D9A6-00AA4E2A20FD}"/>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3DB81EE-2115-D0E3-24F6-2A5E653D5613}"/>
              </a:ext>
            </a:extLst>
          </p:cNvPr>
          <p:cNvSpPr>
            <a:spLocks noGrp="1"/>
          </p:cNvSpPr>
          <p:nvPr>
            <p:ph type="title"/>
          </p:nvPr>
        </p:nvSpPr>
        <p:spPr>
          <a:xfrm>
            <a:off x="1370693" y="1769540"/>
            <a:ext cx="9440034" cy="1828801"/>
          </a:xfrm>
        </p:spPr>
        <p:txBody>
          <a:bodyPr vert="horz" lIns="91440" tIns="45720" rIns="91440" bIns="45720" rtlCol="0" anchor="b">
            <a:normAutofit/>
          </a:bodyPr>
          <a:lstStyle/>
          <a:p>
            <a:pPr>
              <a:lnSpc>
                <a:spcPct val="90000"/>
              </a:lnSpc>
            </a:pPr>
            <a:r>
              <a:rPr lang="en-US" sz="4200" b="1"/>
              <a:t>EIRAJ FAYYAZ</a:t>
            </a:r>
            <a:br>
              <a:rPr lang="en-US" sz="4200" b="1"/>
            </a:br>
            <a:r>
              <a:rPr lang="en-US" sz="4200" b="1"/>
              <a:t>STUDENT ID B00962675</a:t>
            </a:r>
            <a:br>
              <a:rPr lang="en-US" sz="4200" b="1"/>
            </a:br>
            <a:r>
              <a:rPr lang="en-US" sz="4200" b="1"/>
              <a:t>COM398 ( 65812 ) - Systems Security</a:t>
            </a:r>
          </a:p>
        </p:txBody>
      </p:sp>
    </p:spTree>
    <p:extLst>
      <p:ext uri="{BB962C8B-B14F-4D97-AF65-F5344CB8AC3E}">
        <p14:creationId xmlns:p14="http://schemas.microsoft.com/office/powerpoint/2010/main" val="150730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EB5A6E-2BFA-62FD-FFE0-8A3C3D5F2FD5}"/>
              </a:ext>
            </a:extLst>
          </p:cNvPr>
          <p:cNvSpPr txBox="1"/>
          <p:nvPr/>
        </p:nvSpPr>
        <p:spPr>
          <a:xfrm flipH="1">
            <a:off x="973664" y="497869"/>
            <a:ext cx="10049935" cy="646331"/>
          </a:xfrm>
          <a:prstGeom prst="rect">
            <a:avLst/>
          </a:prstGeom>
          <a:noFill/>
        </p:spPr>
        <p:txBody>
          <a:bodyPr wrap="square" rtlCol="0">
            <a:spAutoFit/>
          </a:bodyPr>
          <a:lstStyle/>
          <a:p>
            <a:pPr algn="ctr"/>
            <a:r>
              <a:rPr lang="en-GB" sz="3600" b="1" dirty="0">
                <a:latin typeface="Arial Black" panose="020B0A04020102020204" pitchFamily="34" charset="0"/>
              </a:rPr>
              <a:t>The TCP 3-Way Handshake Process</a:t>
            </a:r>
          </a:p>
        </p:txBody>
      </p:sp>
      <p:sp>
        <p:nvSpPr>
          <p:cNvPr id="9" name="TextBox 8">
            <a:extLst>
              <a:ext uri="{FF2B5EF4-FFF2-40B4-BE49-F238E27FC236}">
                <a16:creationId xmlns:a16="http://schemas.microsoft.com/office/drawing/2014/main" id="{44DA15C5-2704-52F8-34CA-0A2AAE0BDA1B}"/>
              </a:ext>
            </a:extLst>
          </p:cNvPr>
          <p:cNvSpPr txBox="1"/>
          <p:nvPr/>
        </p:nvSpPr>
        <p:spPr>
          <a:xfrm>
            <a:off x="660399" y="1859340"/>
            <a:ext cx="10684933" cy="4431983"/>
          </a:xfrm>
          <a:prstGeom prst="rect">
            <a:avLst/>
          </a:prstGeom>
          <a:noFill/>
        </p:spPr>
        <p:txBody>
          <a:bodyPr wrap="square">
            <a:spAutoFit/>
          </a:bodyPr>
          <a:lstStyle/>
          <a:p>
            <a:r>
              <a:rPr lang="en-GB" sz="1600" dirty="0">
                <a:latin typeface="Arial Black" panose="020B0A04020102020204" pitchFamily="34" charset="0"/>
              </a:rPr>
              <a:t>SYN: The client sends a synchronization (SYN) packet to initiate communication.</a:t>
            </a:r>
          </a:p>
          <a:p>
            <a:endParaRPr lang="en-GB" sz="1600" dirty="0">
              <a:latin typeface="Arial Black" panose="020B0A04020102020204" pitchFamily="34" charset="0"/>
            </a:endParaRPr>
          </a:p>
          <a:p>
            <a:r>
              <a:rPr lang="en-GB" sz="1600" dirty="0">
                <a:latin typeface="Arial Black" panose="020B0A04020102020204" pitchFamily="34" charset="0"/>
              </a:rPr>
              <a:t>SYN-ACK: The server responds with a SYN-ACK packet, acknowledging the client's request.</a:t>
            </a:r>
          </a:p>
          <a:p>
            <a:endParaRPr lang="en-GB" sz="1600" dirty="0">
              <a:latin typeface="Arial Black" panose="020B0A04020102020204" pitchFamily="34" charset="0"/>
            </a:endParaRPr>
          </a:p>
          <a:p>
            <a:r>
              <a:rPr lang="en-GB" sz="1600" dirty="0">
                <a:latin typeface="Arial Black" panose="020B0A04020102020204" pitchFamily="34" charset="0"/>
              </a:rPr>
              <a:t>ACK: The client sends an acknowledgment (ACK) packet, confirming the connection.</a:t>
            </a:r>
          </a:p>
          <a:p>
            <a:endParaRPr lang="en-GB" sz="1600" dirty="0">
              <a:latin typeface="Arial Black" panose="020B0A04020102020204" pitchFamily="34" charset="0"/>
            </a:endParaRPr>
          </a:p>
          <a:p>
            <a:r>
              <a:rPr lang="en-GB" sz="1600" dirty="0">
                <a:latin typeface="Arial Black" panose="020B0A04020102020204" pitchFamily="34" charset="0"/>
              </a:rPr>
              <a:t>Sequence Number Initialization: During the handshake, both parties exchange sequence numbers to track the order of packets for reliable data delivery.</a:t>
            </a:r>
          </a:p>
          <a:p>
            <a:endParaRPr lang="en-GB" sz="1600" dirty="0">
              <a:latin typeface="Arial Black" panose="020B0A04020102020204" pitchFamily="34" charset="0"/>
            </a:endParaRPr>
          </a:p>
          <a:p>
            <a:r>
              <a:rPr lang="en-GB" sz="1600" dirty="0">
                <a:latin typeface="Arial Black" panose="020B0A04020102020204" pitchFamily="34" charset="0"/>
              </a:rPr>
              <a:t>Connection Parameters Negotiation: Parameters like maximum segment size (MSS) and window size are negotiated during the handshake to optimize communication.</a:t>
            </a:r>
          </a:p>
          <a:p>
            <a:endParaRPr lang="en-GB" sz="1600" dirty="0">
              <a:latin typeface="Arial Black" panose="020B0A04020102020204" pitchFamily="34" charset="0"/>
            </a:endParaRPr>
          </a:p>
          <a:p>
            <a:pPr algn="l">
              <a:buNone/>
            </a:pPr>
            <a:r>
              <a:rPr lang="en-GB" sz="1600" i="1" dirty="0">
                <a:latin typeface="Arial Black" panose="020B0A04020102020204" pitchFamily="34" charset="0"/>
              </a:rPr>
              <a:t>REFERENCES:</a:t>
            </a:r>
            <a:br>
              <a:rPr lang="en-GB" sz="1600" dirty="0">
                <a:latin typeface="Arial Black" panose="020B0A04020102020204" pitchFamily="34" charset="0"/>
              </a:rPr>
            </a:br>
            <a:r>
              <a:rPr lang="en-GB" sz="1400" b="0" i="0" dirty="0">
                <a:effectLst/>
                <a:latin typeface="Arial Black" panose="020B0A04020102020204" pitchFamily="34" charset="0"/>
              </a:rPr>
              <a:t>Williams, L. (2022). </a:t>
            </a:r>
            <a:r>
              <a:rPr lang="en-GB" sz="1400" b="0" i="1" dirty="0">
                <a:effectLst/>
                <a:latin typeface="Arial Black" panose="020B0A04020102020204" pitchFamily="34" charset="0"/>
              </a:rPr>
              <a:t>TCP 3-Way Handshake (SYN, SYN-ACK,ACK)</a:t>
            </a:r>
            <a:r>
              <a:rPr lang="en-GB" sz="1400" b="0" i="0" dirty="0">
                <a:effectLst/>
                <a:latin typeface="Arial Black" panose="020B0A04020102020204" pitchFamily="34" charset="0"/>
              </a:rPr>
              <a:t>. [online] www.guru99.com. Available at: https://www.guru99.com/tcp-3-way-handshake.html.</a:t>
            </a:r>
          </a:p>
          <a:p>
            <a:pPr algn="l"/>
            <a:r>
              <a:rPr lang="en-GB" b="0" i="0" dirty="0">
                <a:solidFill>
                  <a:srgbClr val="000000"/>
                </a:solidFill>
                <a:effectLst/>
                <a:latin typeface="Calibri" panose="020F0502020204030204" pitchFamily="34" charset="0"/>
              </a:rPr>
              <a:t>‌</a:t>
            </a:r>
          </a:p>
          <a:p>
            <a:pPr algn="l">
              <a:buNone/>
            </a:pPr>
            <a:r>
              <a:rPr lang="en-GB" sz="1400" b="0" i="0" dirty="0">
                <a:effectLst/>
                <a:latin typeface="Arial Black" panose="020B0A04020102020204" pitchFamily="34" charset="0"/>
              </a:rPr>
              <a:t>www.tutorialspoint.com. (n.d.). </a:t>
            </a:r>
            <a:r>
              <a:rPr lang="en-GB" sz="1400" b="0" i="1" dirty="0">
                <a:effectLst/>
                <a:latin typeface="Arial Black" panose="020B0A04020102020204" pitchFamily="34" charset="0"/>
              </a:rPr>
              <a:t>TCP 3-Way Handshake Process</a:t>
            </a:r>
            <a:r>
              <a:rPr lang="en-GB" sz="1400" b="0" i="0" dirty="0">
                <a:effectLst/>
                <a:latin typeface="Arial Black" panose="020B0A04020102020204" pitchFamily="34" charset="0"/>
              </a:rPr>
              <a:t>. [online] Available at: https://www.tutorialspoint.com/tcp-3-way-handshake-process.</a:t>
            </a:r>
          </a:p>
        </p:txBody>
      </p:sp>
    </p:spTree>
    <p:extLst>
      <p:ext uri="{BB962C8B-B14F-4D97-AF65-F5344CB8AC3E}">
        <p14:creationId xmlns:p14="http://schemas.microsoft.com/office/powerpoint/2010/main" val="3704360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41E848-6CF6-79BE-1B9E-EC960CB30434}"/>
              </a:ext>
            </a:extLst>
          </p:cNvPr>
          <p:cNvSpPr>
            <a:spLocks noGrp="1"/>
          </p:cNvSpPr>
          <p:nvPr>
            <p:ph idx="1"/>
          </p:nvPr>
        </p:nvSpPr>
        <p:spPr>
          <a:xfrm>
            <a:off x="711199" y="1278467"/>
            <a:ext cx="5257801" cy="5113866"/>
          </a:xfrm>
        </p:spPr>
        <p:txBody>
          <a:bodyPr>
            <a:normAutofit fontScale="25000" lnSpcReduction="20000"/>
          </a:bodyPr>
          <a:lstStyle/>
          <a:p>
            <a:pPr marL="36900" indent="0">
              <a:buNone/>
            </a:pPr>
            <a:r>
              <a:rPr lang="en-GB" sz="4800" dirty="0">
                <a:solidFill>
                  <a:schemeClr val="tx1"/>
                </a:solidFill>
                <a:latin typeface="Arial Black" panose="020B0A04020102020204" pitchFamily="34" charset="0"/>
                <a:ea typeface="Roboto" pitchFamily="34" charset="-122"/>
                <a:cs typeface="Roboto" pitchFamily="34" charset="-120"/>
              </a:rPr>
              <a:t>What is a Denial-of-Service (DoS) attack?</a:t>
            </a:r>
          </a:p>
          <a:p>
            <a:r>
              <a:rPr lang="en-GB" sz="4800" dirty="0">
                <a:solidFill>
                  <a:schemeClr val="tx1"/>
                </a:solidFill>
                <a:latin typeface="Arial Black" panose="020B0A04020102020204" pitchFamily="34" charset="0"/>
                <a:ea typeface="Roboto" pitchFamily="34" charset="-122"/>
                <a:cs typeface="Roboto" pitchFamily="34" charset="-120"/>
              </a:rPr>
              <a:t>A DoS attack is a cyberattack where a single attacker floods a network, server, or service with an excessive number of requests or data packets. The goal is to overwhelm the system, making it slow or completely unavailable to legitimate users.</a:t>
            </a:r>
          </a:p>
          <a:p>
            <a:pPr marL="36900" indent="0">
              <a:buNone/>
            </a:pPr>
            <a:r>
              <a:rPr lang="en-GB" sz="4800" dirty="0">
                <a:solidFill>
                  <a:schemeClr val="tx1"/>
                </a:solidFill>
                <a:latin typeface="Arial Black" panose="020B0A04020102020204" pitchFamily="34" charset="0"/>
                <a:ea typeface="Roboto" pitchFamily="34" charset="-122"/>
                <a:cs typeface="Roboto" pitchFamily="34" charset="-120"/>
              </a:rPr>
              <a:t>What is a Distributed Denial-of-Service (DDoS) attack?</a:t>
            </a:r>
          </a:p>
          <a:p>
            <a:r>
              <a:rPr lang="en-GB" sz="4800" dirty="0">
                <a:solidFill>
                  <a:schemeClr val="tx1"/>
                </a:solidFill>
                <a:latin typeface="Arial Black" panose="020B0A04020102020204" pitchFamily="34" charset="0"/>
                <a:ea typeface="Roboto" pitchFamily="34" charset="-122"/>
                <a:cs typeface="Roboto" pitchFamily="34" charset="-120"/>
              </a:rPr>
              <a:t>A DDoS attack is more powerful than DoS because it uses multiple devices (botnets) from various locations to flood a target system. Attackers infect devices globally to carry out coordinated attacks, making </a:t>
            </a:r>
            <a:r>
              <a:rPr lang="en-GB" sz="4800" dirty="0" err="1">
                <a:solidFill>
                  <a:schemeClr val="tx1"/>
                </a:solidFill>
                <a:latin typeface="Arial Black" panose="020B0A04020102020204" pitchFamily="34" charset="0"/>
                <a:ea typeface="Roboto" pitchFamily="34" charset="-122"/>
                <a:cs typeface="Roboto" pitchFamily="34" charset="-120"/>
              </a:rPr>
              <a:t>defense</a:t>
            </a:r>
            <a:r>
              <a:rPr lang="en-GB" sz="4800" dirty="0">
                <a:solidFill>
                  <a:schemeClr val="tx1"/>
                </a:solidFill>
                <a:latin typeface="Arial Black" panose="020B0A04020102020204" pitchFamily="34" charset="0"/>
                <a:ea typeface="Roboto" pitchFamily="34" charset="-122"/>
                <a:cs typeface="Roboto" pitchFamily="34" charset="-120"/>
              </a:rPr>
              <a:t> more difficult.</a:t>
            </a:r>
          </a:p>
          <a:p>
            <a:pPr marL="36900" indent="0">
              <a:buNone/>
            </a:pPr>
            <a:endParaRPr lang="en-GB" sz="4000" dirty="0">
              <a:solidFill>
                <a:schemeClr val="tx1"/>
              </a:solidFill>
              <a:latin typeface="Arial Black" panose="020B0A04020102020204" pitchFamily="34" charset="0"/>
              <a:ea typeface="Roboto" pitchFamily="34" charset="-122"/>
              <a:cs typeface="Roboto" pitchFamily="34" charset="-120"/>
            </a:endParaRPr>
          </a:p>
          <a:p>
            <a:pPr marL="36900" indent="0">
              <a:buNone/>
            </a:pPr>
            <a:r>
              <a:rPr lang="en-GB" sz="4000" i="1" dirty="0">
                <a:latin typeface="Arial Black" panose="020B0A04020102020204" pitchFamily="34" charset="0"/>
              </a:rPr>
              <a:t>REFERENCES:</a:t>
            </a:r>
          </a:p>
          <a:p>
            <a:pPr algn="l">
              <a:buNone/>
            </a:pPr>
            <a:r>
              <a:rPr lang="en-GB" sz="3600" b="0" i="0" dirty="0">
                <a:solidFill>
                  <a:schemeClr val="tx1"/>
                </a:solidFill>
                <a:effectLst/>
                <a:latin typeface="Arial Black" panose="020B0A04020102020204" pitchFamily="34" charset="0"/>
              </a:rPr>
              <a:t>Fortinet (2023). </a:t>
            </a:r>
            <a:r>
              <a:rPr lang="en-GB" sz="3600" b="0" i="1" dirty="0">
                <a:solidFill>
                  <a:schemeClr val="tx1"/>
                </a:solidFill>
                <a:effectLst/>
                <a:latin typeface="Arial Black" panose="020B0A04020102020204" pitchFamily="34" charset="0"/>
              </a:rPr>
              <a:t>DoS vs. </a:t>
            </a:r>
            <a:r>
              <a:rPr lang="en-GB" sz="3600" b="0" i="1" dirty="0" err="1">
                <a:solidFill>
                  <a:schemeClr val="tx1"/>
                </a:solidFill>
                <a:effectLst/>
                <a:latin typeface="Arial Black" panose="020B0A04020102020204" pitchFamily="34" charset="0"/>
              </a:rPr>
              <a:t>DDos</a:t>
            </a:r>
            <a:r>
              <a:rPr lang="en-GB" sz="3600" b="0" i="1" dirty="0">
                <a:solidFill>
                  <a:schemeClr val="tx1"/>
                </a:solidFill>
                <a:effectLst/>
                <a:latin typeface="Arial Black" panose="020B0A04020102020204" pitchFamily="34" charset="0"/>
              </a:rPr>
              <a:t>: What is the difference?</a:t>
            </a:r>
            <a:r>
              <a:rPr lang="en-GB" sz="3600" b="0" i="0" dirty="0">
                <a:solidFill>
                  <a:schemeClr val="tx1"/>
                </a:solidFill>
                <a:effectLst/>
                <a:latin typeface="Arial Black" panose="020B0A04020102020204" pitchFamily="34" charset="0"/>
              </a:rPr>
              <a:t> [online] Fortinet. Available at: </a:t>
            </a:r>
            <a:r>
              <a:rPr lang="en-GB" sz="3600" b="0" i="0" dirty="0">
                <a:solidFill>
                  <a:schemeClr val="tx1"/>
                </a:solidFill>
                <a:effectLst/>
                <a:latin typeface="Arial Black" panose="020B0A04020102020204" pitchFamily="34" charset="0"/>
                <a:hlinkClick r:id="rId2"/>
              </a:rPr>
              <a:t>https://www.fortinet.com/resources/cyberglossary/dos-vs-ddos</a:t>
            </a:r>
            <a:r>
              <a:rPr lang="en-GB" sz="3600" b="0" i="0" dirty="0">
                <a:solidFill>
                  <a:schemeClr val="tx1"/>
                </a:solidFill>
                <a:effectLst/>
                <a:latin typeface="Arial Black" panose="020B0A04020102020204" pitchFamily="34" charset="0"/>
              </a:rPr>
              <a:t>.</a:t>
            </a:r>
          </a:p>
          <a:p>
            <a:pPr algn="l">
              <a:buNone/>
            </a:pPr>
            <a:r>
              <a:rPr lang="en-GB" sz="3600" b="0" i="0" dirty="0">
                <a:solidFill>
                  <a:schemeClr val="tx1"/>
                </a:solidFill>
                <a:effectLst/>
                <a:latin typeface="Arial Black" panose="020B0A04020102020204" pitchFamily="34" charset="0"/>
              </a:rPr>
              <a:t>Cloudflare (2024). </a:t>
            </a:r>
            <a:r>
              <a:rPr lang="en-GB" sz="3600" b="0" i="1" dirty="0">
                <a:solidFill>
                  <a:schemeClr val="tx1"/>
                </a:solidFill>
                <a:effectLst/>
                <a:latin typeface="Arial Black" panose="020B0A04020102020204" pitchFamily="34" charset="0"/>
              </a:rPr>
              <a:t>What is a DDoS attack?</a:t>
            </a:r>
            <a:r>
              <a:rPr lang="en-GB" sz="3600" b="0" i="0" dirty="0">
                <a:solidFill>
                  <a:schemeClr val="tx1"/>
                </a:solidFill>
                <a:effectLst/>
                <a:latin typeface="Arial Black" panose="020B0A04020102020204" pitchFamily="34" charset="0"/>
              </a:rPr>
              <a:t> [online] Cloudflare. Available at: https://www.cloudflare.com/learning/ddos/what-is-a-ddos-attack/.</a:t>
            </a:r>
          </a:p>
          <a:p>
            <a:pPr algn="l">
              <a:buNone/>
            </a:pPr>
            <a:r>
              <a:rPr lang="en-GB" sz="3600" b="0" i="0" dirty="0">
                <a:solidFill>
                  <a:schemeClr val="tx1"/>
                </a:solidFill>
                <a:effectLst/>
                <a:latin typeface="Arial Black" panose="020B0A04020102020204" pitchFamily="34" charset="0"/>
              </a:rPr>
              <a:t>Imperva (2021). </a:t>
            </a:r>
            <a:r>
              <a:rPr lang="en-GB" sz="3600" b="0" i="1" dirty="0">
                <a:solidFill>
                  <a:schemeClr val="tx1"/>
                </a:solidFill>
                <a:effectLst/>
                <a:latin typeface="Arial Black" panose="020B0A04020102020204" pitchFamily="34" charset="0"/>
              </a:rPr>
              <a:t>DDoS Attack Types &amp; Mitigation Methods | Imperva</a:t>
            </a:r>
            <a:r>
              <a:rPr lang="en-GB" sz="3600" b="0" i="0" dirty="0">
                <a:solidFill>
                  <a:schemeClr val="tx1"/>
                </a:solidFill>
                <a:effectLst/>
                <a:latin typeface="Arial Black" panose="020B0A04020102020204" pitchFamily="34" charset="0"/>
              </a:rPr>
              <a:t>. [online] Learning </a:t>
            </a:r>
            <a:r>
              <a:rPr lang="en-GB" sz="3600" b="0" i="0" dirty="0" err="1">
                <a:solidFill>
                  <a:schemeClr val="tx1"/>
                </a:solidFill>
                <a:effectLst/>
                <a:latin typeface="Arial Black" panose="020B0A04020102020204" pitchFamily="34" charset="0"/>
              </a:rPr>
              <a:t>Center</a:t>
            </a:r>
            <a:r>
              <a:rPr lang="en-GB" sz="3600" b="0" i="0" dirty="0">
                <a:solidFill>
                  <a:schemeClr val="tx1"/>
                </a:solidFill>
                <a:effectLst/>
                <a:latin typeface="Arial Black" panose="020B0A04020102020204" pitchFamily="34" charset="0"/>
              </a:rPr>
              <a:t>. Available at: </a:t>
            </a:r>
            <a:r>
              <a:rPr lang="en-GB" sz="3600" b="0" i="0" dirty="0">
                <a:solidFill>
                  <a:schemeClr val="tx1"/>
                </a:solidFill>
                <a:effectLst/>
                <a:latin typeface="Arial Black" panose="020B0A04020102020204" pitchFamily="34" charset="0"/>
                <a:hlinkClick r:id="rId3"/>
              </a:rPr>
              <a:t>https://www.imperva.com/learn/ddos/ddos-attacks/</a:t>
            </a:r>
            <a:r>
              <a:rPr lang="en-GB" sz="3600" b="0" i="0" dirty="0">
                <a:solidFill>
                  <a:schemeClr val="tx1"/>
                </a:solidFill>
                <a:effectLst/>
                <a:latin typeface="Arial Black" panose="020B0A04020102020204" pitchFamily="34" charset="0"/>
              </a:rPr>
              <a:t>.</a:t>
            </a:r>
          </a:p>
          <a:p>
            <a:pPr algn="l">
              <a:buNone/>
            </a:pPr>
            <a:r>
              <a:rPr lang="en-GB" sz="3600" b="0" i="0" dirty="0">
                <a:solidFill>
                  <a:schemeClr val="tx1"/>
                </a:solidFill>
                <a:effectLst/>
                <a:latin typeface="Arial Black" panose="020B0A04020102020204" pitchFamily="34" charset="0"/>
              </a:rPr>
              <a:t>Paloaltonetworks.com. (2025). Available at: https://knowledgebase.paloaltonetworks.com/KCSArticleDetail?id=kA10g000000PLoDCAW [Accessed 10 Apr. 2025].</a:t>
            </a:r>
          </a:p>
          <a:p>
            <a:pPr algn="l">
              <a:buNone/>
            </a:pPr>
            <a:r>
              <a:rPr lang="en-GB" sz="4000" b="0" i="0" dirty="0">
                <a:solidFill>
                  <a:schemeClr val="tx1"/>
                </a:solidFill>
                <a:effectLst/>
                <a:latin typeface="Arial Black" panose="020B0A04020102020204" pitchFamily="34" charset="0"/>
              </a:rPr>
              <a:t>Akamai. (2024). </a:t>
            </a:r>
            <a:r>
              <a:rPr lang="en-GB" sz="4000" b="0" i="1" dirty="0">
                <a:solidFill>
                  <a:schemeClr val="tx1"/>
                </a:solidFill>
                <a:effectLst/>
                <a:latin typeface="Arial Black" panose="020B0A04020102020204" pitchFamily="34" charset="0"/>
              </a:rPr>
              <a:t>What Is a DDoS Attack? | Akamai</a:t>
            </a:r>
            <a:r>
              <a:rPr lang="en-GB" sz="4000" b="0" i="0" dirty="0">
                <a:solidFill>
                  <a:schemeClr val="tx1"/>
                </a:solidFill>
                <a:effectLst/>
                <a:latin typeface="Arial Black" panose="020B0A04020102020204" pitchFamily="34" charset="0"/>
              </a:rPr>
              <a:t>. [online] Available at: https://www.akamai.com/resources/ddos-attacks [Accessed 10 Apr. 2025].</a:t>
            </a:r>
          </a:p>
        </p:txBody>
      </p:sp>
      <p:sp>
        <p:nvSpPr>
          <p:cNvPr id="4" name="Text 0">
            <a:extLst>
              <a:ext uri="{FF2B5EF4-FFF2-40B4-BE49-F238E27FC236}">
                <a16:creationId xmlns:a16="http://schemas.microsoft.com/office/drawing/2014/main" id="{0C5BDAB9-5211-05A8-BD16-5AECEEC5408A}"/>
              </a:ext>
            </a:extLst>
          </p:cNvPr>
          <p:cNvSpPr>
            <a:spLocks noGrp="1"/>
          </p:cNvSpPr>
          <p:nvPr>
            <p:ph type="title"/>
          </p:nvPr>
        </p:nvSpPr>
        <p:spPr>
          <a:xfrm>
            <a:off x="711200" y="581818"/>
            <a:ext cx="10353675" cy="696649"/>
          </a:xfrm>
          <a:prstGeom prst="rect">
            <a:avLst/>
          </a:prstGeom>
          <a:noFill/>
          <a:ln/>
        </p:spPr>
        <p:txBody>
          <a:bodyPr wrap="none" lIns="0" tIns="0" rIns="0" bIns="0" rtlCol="0" anchor="t">
            <a:normAutofit/>
          </a:bodyPr>
          <a:lstStyle/>
          <a:p>
            <a:pPr marL="0" indent="0">
              <a:lnSpc>
                <a:spcPts val="4450"/>
              </a:lnSpc>
              <a:buNone/>
            </a:pPr>
            <a:r>
              <a:rPr lang="en-US" sz="2800" dirty="0">
                <a:solidFill>
                  <a:schemeClr val="tx1"/>
                </a:solidFill>
                <a:latin typeface="Arial Black" panose="020B0A04020102020204" pitchFamily="34" charset="0"/>
                <a:ea typeface="Roboto Slab" pitchFamily="34" charset="-122"/>
                <a:cs typeface="Roboto Slab" pitchFamily="34" charset="-120"/>
              </a:rPr>
              <a:t>Introduction to DoS AND DDoS Attacks</a:t>
            </a:r>
            <a:endParaRPr lang="en-US" sz="2800" dirty="0">
              <a:solidFill>
                <a:schemeClr val="tx1"/>
              </a:solidFill>
              <a:latin typeface="Arial Black" panose="020B0A04020102020204" pitchFamily="34" charset="0"/>
            </a:endParaRPr>
          </a:p>
        </p:txBody>
      </p:sp>
      <p:graphicFrame>
        <p:nvGraphicFramePr>
          <p:cNvPr id="6" name="Table 5">
            <a:extLst>
              <a:ext uri="{FF2B5EF4-FFF2-40B4-BE49-F238E27FC236}">
                <a16:creationId xmlns:a16="http://schemas.microsoft.com/office/drawing/2014/main" id="{F4CB2329-11DE-4D26-1002-64973AA1A0EA}"/>
              </a:ext>
            </a:extLst>
          </p:cNvPr>
          <p:cNvGraphicFramePr>
            <a:graphicFrameLocks noGrp="1"/>
          </p:cNvGraphicFramePr>
          <p:nvPr>
            <p:extLst>
              <p:ext uri="{D42A27DB-BD31-4B8C-83A1-F6EECF244321}">
                <p14:modId xmlns:p14="http://schemas.microsoft.com/office/powerpoint/2010/main" val="1280548357"/>
              </p:ext>
            </p:extLst>
          </p:nvPr>
        </p:nvGraphicFramePr>
        <p:xfrm>
          <a:off x="6223000" y="1219200"/>
          <a:ext cx="5275338" cy="4929295"/>
        </p:xfrm>
        <a:graphic>
          <a:graphicData uri="http://schemas.openxmlformats.org/drawingml/2006/table">
            <a:tbl>
              <a:tblPr firstRow="1" bandRow="1">
                <a:tableStyleId>{073A0DAA-6AF3-43AB-8588-CEC1D06C72B9}</a:tableStyleId>
              </a:tblPr>
              <a:tblGrid>
                <a:gridCol w="1724580">
                  <a:extLst>
                    <a:ext uri="{9D8B030D-6E8A-4147-A177-3AD203B41FA5}">
                      <a16:colId xmlns:a16="http://schemas.microsoft.com/office/drawing/2014/main" val="1361647563"/>
                    </a:ext>
                  </a:extLst>
                </a:gridCol>
                <a:gridCol w="1775379">
                  <a:extLst>
                    <a:ext uri="{9D8B030D-6E8A-4147-A177-3AD203B41FA5}">
                      <a16:colId xmlns:a16="http://schemas.microsoft.com/office/drawing/2014/main" val="384301058"/>
                    </a:ext>
                  </a:extLst>
                </a:gridCol>
                <a:gridCol w="1775379">
                  <a:extLst>
                    <a:ext uri="{9D8B030D-6E8A-4147-A177-3AD203B41FA5}">
                      <a16:colId xmlns:a16="http://schemas.microsoft.com/office/drawing/2014/main" val="787930274"/>
                    </a:ext>
                  </a:extLst>
                </a:gridCol>
              </a:tblGrid>
              <a:tr h="821267">
                <a:tc>
                  <a:txBody>
                    <a:bodyPr/>
                    <a:lstStyle/>
                    <a:p>
                      <a:r>
                        <a:rPr lang="en-GB" sz="1200" b="0" dirty="0">
                          <a:latin typeface="Arial Black" panose="020B0A04020102020204" pitchFamily="34" charset="0"/>
                        </a:rPr>
                        <a:t>Aspect</a:t>
                      </a:r>
                    </a:p>
                  </a:txBody>
                  <a:tcPr anchor="ctr"/>
                </a:tc>
                <a:tc>
                  <a:txBody>
                    <a:bodyPr/>
                    <a:lstStyle/>
                    <a:p>
                      <a:r>
                        <a:rPr lang="en-GB" sz="1200" b="0">
                          <a:latin typeface="Arial Black" panose="020B0A04020102020204" pitchFamily="34" charset="0"/>
                        </a:rPr>
                        <a:t>DoS (Denial of Service)</a:t>
                      </a:r>
                    </a:p>
                  </a:txBody>
                  <a:tcPr anchor="ctr"/>
                </a:tc>
                <a:tc>
                  <a:txBody>
                    <a:bodyPr/>
                    <a:lstStyle/>
                    <a:p>
                      <a:r>
                        <a:rPr lang="en-GB" sz="1200" b="0" dirty="0">
                          <a:latin typeface="Arial Black" panose="020B0A04020102020204" pitchFamily="34" charset="0"/>
                        </a:rPr>
                        <a:t>DDoS (Distributed Denial of Service)</a:t>
                      </a:r>
                    </a:p>
                  </a:txBody>
                  <a:tcPr anchor="ctr"/>
                </a:tc>
                <a:extLst>
                  <a:ext uri="{0D108BD9-81ED-4DB2-BD59-A6C34878D82A}">
                    <a16:rowId xmlns:a16="http://schemas.microsoft.com/office/drawing/2014/main" val="1831079962"/>
                  </a:ext>
                </a:extLst>
              </a:tr>
              <a:tr h="821267">
                <a:tc>
                  <a:txBody>
                    <a:bodyPr/>
                    <a:lstStyle/>
                    <a:p>
                      <a:r>
                        <a:rPr lang="en-GB" sz="1200" b="0" dirty="0">
                          <a:latin typeface="Arial Black" panose="020B0A04020102020204" pitchFamily="34" charset="0"/>
                        </a:rPr>
                        <a:t>Source</a:t>
                      </a:r>
                    </a:p>
                  </a:txBody>
                  <a:tcPr anchor="ctr"/>
                </a:tc>
                <a:tc>
                  <a:txBody>
                    <a:bodyPr/>
                    <a:lstStyle/>
                    <a:p>
                      <a:r>
                        <a:rPr lang="en-GB" sz="1200" b="0" dirty="0">
                          <a:latin typeface="Arial Black" panose="020B0A04020102020204" pitchFamily="34" charset="0"/>
                        </a:rPr>
                        <a:t>Single system or attacker</a:t>
                      </a:r>
                    </a:p>
                  </a:txBody>
                  <a:tcPr anchor="ctr"/>
                </a:tc>
                <a:tc>
                  <a:txBody>
                    <a:bodyPr/>
                    <a:lstStyle/>
                    <a:p>
                      <a:r>
                        <a:rPr lang="en-GB" sz="1200" b="0" dirty="0">
                          <a:latin typeface="Arial Black" panose="020B0A04020102020204" pitchFamily="34" charset="0"/>
                        </a:rPr>
                        <a:t>Multiple systems (botnet or infected devices)</a:t>
                      </a:r>
                    </a:p>
                  </a:txBody>
                  <a:tcPr anchor="ctr"/>
                </a:tc>
                <a:extLst>
                  <a:ext uri="{0D108BD9-81ED-4DB2-BD59-A6C34878D82A}">
                    <a16:rowId xmlns:a16="http://schemas.microsoft.com/office/drawing/2014/main" val="3157450417"/>
                  </a:ext>
                </a:extLst>
              </a:tr>
              <a:tr h="821267">
                <a:tc>
                  <a:txBody>
                    <a:bodyPr/>
                    <a:lstStyle/>
                    <a:p>
                      <a:r>
                        <a:rPr lang="en-GB" sz="1200" b="0" dirty="0">
                          <a:latin typeface="Arial Black" panose="020B0A04020102020204" pitchFamily="34" charset="0"/>
                        </a:rPr>
                        <a:t>Power</a:t>
                      </a:r>
                    </a:p>
                  </a:txBody>
                  <a:tcPr anchor="ctr"/>
                </a:tc>
                <a:tc>
                  <a:txBody>
                    <a:bodyPr/>
                    <a:lstStyle/>
                    <a:p>
                      <a:r>
                        <a:rPr lang="en-GB" sz="1200" b="0" dirty="0">
                          <a:latin typeface="Arial Black" panose="020B0A04020102020204" pitchFamily="34" charset="0"/>
                        </a:rPr>
                        <a:t>Less powerful, easier to block</a:t>
                      </a:r>
                    </a:p>
                  </a:txBody>
                  <a:tcPr anchor="ctr"/>
                </a:tc>
                <a:tc>
                  <a:txBody>
                    <a:bodyPr/>
                    <a:lstStyle/>
                    <a:p>
                      <a:r>
                        <a:rPr lang="en-GB" sz="1200" b="0" dirty="0">
                          <a:latin typeface="Arial Black" panose="020B0A04020102020204" pitchFamily="34" charset="0"/>
                        </a:rPr>
                        <a:t>More powerful, difficult to block</a:t>
                      </a:r>
                    </a:p>
                  </a:txBody>
                  <a:tcPr anchor="ctr"/>
                </a:tc>
                <a:extLst>
                  <a:ext uri="{0D108BD9-81ED-4DB2-BD59-A6C34878D82A}">
                    <a16:rowId xmlns:a16="http://schemas.microsoft.com/office/drawing/2014/main" val="3555921516"/>
                  </a:ext>
                </a:extLst>
              </a:tr>
              <a:tr h="821267">
                <a:tc>
                  <a:txBody>
                    <a:bodyPr/>
                    <a:lstStyle/>
                    <a:p>
                      <a:r>
                        <a:rPr lang="en-GB" sz="1200" b="0" dirty="0">
                          <a:latin typeface="Arial Black" panose="020B0A04020102020204" pitchFamily="34" charset="0"/>
                        </a:rPr>
                        <a:t>Execution</a:t>
                      </a:r>
                    </a:p>
                  </a:txBody>
                  <a:tcPr anchor="ctr"/>
                </a:tc>
                <a:tc>
                  <a:txBody>
                    <a:bodyPr/>
                    <a:lstStyle/>
                    <a:p>
                      <a:r>
                        <a:rPr lang="en-GB" sz="1200" b="0">
                          <a:latin typeface="Arial Black" panose="020B0A04020102020204" pitchFamily="34" charset="0"/>
                        </a:rPr>
                        <a:t>Simple to perform with basic tools</a:t>
                      </a:r>
                    </a:p>
                  </a:txBody>
                  <a:tcPr anchor="ctr"/>
                </a:tc>
                <a:tc>
                  <a:txBody>
                    <a:bodyPr/>
                    <a:lstStyle/>
                    <a:p>
                      <a:r>
                        <a:rPr lang="en-GB" sz="1200" b="0" dirty="0">
                          <a:latin typeface="Arial Black" panose="020B0A04020102020204" pitchFamily="34" charset="0"/>
                        </a:rPr>
                        <a:t>Requires control of many systems (zombies/bots)</a:t>
                      </a:r>
                    </a:p>
                  </a:txBody>
                  <a:tcPr anchor="ctr"/>
                </a:tc>
                <a:extLst>
                  <a:ext uri="{0D108BD9-81ED-4DB2-BD59-A6C34878D82A}">
                    <a16:rowId xmlns:a16="http://schemas.microsoft.com/office/drawing/2014/main" val="2268760582"/>
                  </a:ext>
                </a:extLst>
              </a:tr>
              <a:tr h="821267">
                <a:tc>
                  <a:txBody>
                    <a:bodyPr/>
                    <a:lstStyle/>
                    <a:p>
                      <a:r>
                        <a:rPr lang="en-GB" sz="1200" b="0" dirty="0">
                          <a:latin typeface="Arial Black" panose="020B0A04020102020204" pitchFamily="34" charset="0"/>
                        </a:rPr>
                        <a:t>Detection</a:t>
                      </a:r>
                    </a:p>
                  </a:txBody>
                  <a:tcPr anchor="ctr"/>
                </a:tc>
                <a:tc>
                  <a:txBody>
                    <a:bodyPr/>
                    <a:lstStyle/>
                    <a:p>
                      <a:r>
                        <a:rPr lang="en-GB" sz="1200" b="0">
                          <a:latin typeface="Arial Black" panose="020B0A04020102020204" pitchFamily="34" charset="0"/>
                        </a:rPr>
                        <a:t>Easier to detect and trace</a:t>
                      </a:r>
                    </a:p>
                  </a:txBody>
                  <a:tcPr anchor="ctr"/>
                </a:tc>
                <a:tc>
                  <a:txBody>
                    <a:bodyPr/>
                    <a:lstStyle/>
                    <a:p>
                      <a:r>
                        <a:rPr lang="en-GB" sz="1200" b="0" dirty="0">
                          <a:latin typeface="Arial Black" panose="020B0A04020102020204" pitchFamily="34" charset="0"/>
                        </a:rPr>
                        <a:t>Harder to detect, often looks like normal traffic</a:t>
                      </a:r>
                    </a:p>
                  </a:txBody>
                  <a:tcPr anchor="ctr"/>
                </a:tc>
                <a:extLst>
                  <a:ext uri="{0D108BD9-81ED-4DB2-BD59-A6C34878D82A}">
                    <a16:rowId xmlns:a16="http://schemas.microsoft.com/office/drawing/2014/main" val="445579565"/>
                  </a:ext>
                </a:extLst>
              </a:tr>
              <a:tr h="821267">
                <a:tc>
                  <a:txBody>
                    <a:bodyPr/>
                    <a:lstStyle/>
                    <a:p>
                      <a:r>
                        <a:rPr lang="en-GB" sz="1200" b="0" dirty="0">
                          <a:latin typeface="Arial Black" panose="020B0A04020102020204" pitchFamily="34" charset="0"/>
                        </a:rPr>
                        <a:t>Impact</a:t>
                      </a:r>
                    </a:p>
                  </a:txBody>
                  <a:tcPr anchor="ctr"/>
                </a:tc>
                <a:tc>
                  <a:txBody>
                    <a:bodyPr/>
                    <a:lstStyle/>
                    <a:p>
                      <a:r>
                        <a:rPr lang="en-GB" sz="1200" b="0" dirty="0">
                          <a:latin typeface="Arial Black" panose="020B0A04020102020204" pitchFamily="34" charset="0"/>
                        </a:rPr>
                        <a:t>Limited to small/medium scale</a:t>
                      </a:r>
                    </a:p>
                  </a:txBody>
                  <a:tcPr anchor="ctr"/>
                </a:tc>
                <a:tc>
                  <a:txBody>
                    <a:bodyPr/>
                    <a:lstStyle/>
                    <a:p>
                      <a:r>
                        <a:rPr lang="en-GB" sz="1200" b="0" dirty="0">
                          <a:latin typeface="Arial Black" panose="020B0A04020102020204" pitchFamily="34" charset="0"/>
                        </a:rPr>
                        <a:t>Can target large websites, services, and networks</a:t>
                      </a:r>
                    </a:p>
                  </a:txBody>
                  <a:tcPr anchor="ctr"/>
                </a:tc>
                <a:extLst>
                  <a:ext uri="{0D108BD9-81ED-4DB2-BD59-A6C34878D82A}">
                    <a16:rowId xmlns:a16="http://schemas.microsoft.com/office/drawing/2014/main" val="147200616"/>
                  </a:ext>
                </a:extLst>
              </a:tr>
            </a:tbl>
          </a:graphicData>
        </a:graphic>
      </p:graphicFrame>
    </p:spTree>
    <p:extLst>
      <p:ext uri="{BB962C8B-B14F-4D97-AF65-F5344CB8AC3E}">
        <p14:creationId xmlns:p14="http://schemas.microsoft.com/office/powerpoint/2010/main" val="1094348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995FD2-5EA2-415D-6501-495146E06B22}"/>
              </a:ext>
            </a:extLst>
          </p:cNvPr>
          <p:cNvSpPr txBox="1"/>
          <p:nvPr/>
        </p:nvSpPr>
        <p:spPr>
          <a:xfrm>
            <a:off x="1617133" y="863599"/>
            <a:ext cx="7950200" cy="584775"/>
          </a:xfrm>
          <a:prstGeom prst="rect">
            <a:avLst/>
          </a:prstGeom>
          <a:noFill/>
        </p:spPr>
        <p:txBody>
          <a:bodyPr wrap="square" rtlCol="0">
            <a:spAutoFit/>
          </a:bodyPr>
          <a:lstStyle/>
          <a:p>
            <a:pPr algn="ctr"/>
            <a:r>
              <a:rPr lang="en-GB" sz="3200" dirty="0">
                <a:latin typeface="Arial Black" panose="020B0A04020102020204" pitchFamily="34" charset="0"/>
              </a:rPr>
              <a:t>TYPES OF DOS/DDOS ATTACKS</a:t>
            </a:r>
          </a:p>
        </p:txBody>
      </p:sp>
      <p:sp>
        <p:nvSpPr>
          <p:cNvPr id="3" name="TextBox 2">
            <a:extLst>
              <a:ext uri="{FF2B5EF4-FFF2-40B4-BE49-F238E27FC236}">
                <a16:creationId xmlns:a16="http://schemas.microsoft.com/office/drawing/2014/main" id="{FD8C4F39-E740-BB77-E32C-449253AE81F6}"/>
              </a:ext>
            </a:extLst>
          </p:cNvPr>
          <p:cNvSpPr txBox="1"/>
          <p:nvPr/>
        </p:nvSpPr>
        <p:spPr>
          <a:xfrm>
            <a:off x="694266" y="1448374"/>
            <a:ext cx="10862733" cy="4555093"/>
          </a:xfrm>
          <a:prstGeom prst="rect">
            <a:avLst/>
          </a:prstGeom>
          <a:noFill/>
        </p:spPr>
        <p:txBody>
          <a:bodyPr wrap="square" rtlCol="0">
            <a:spAutoFit/>
          </a:bodyPr>
          <a:lstStyle/>
          <a:p>
            <a:r>
              <a:rPr lang="en-GB" sz="1600" dirty="0">
                <a:latin typeface="Arial Black" panose="020B0A04020102020204" pitchFamily="34" charset="0"/>
              </a:rPr>
              <a:t>Volumetric Attacks:</a:t>
            </a:r>
          </a:p>
          <a:p>
            <a:r>
              <a:rPr lang="en-GB" sz="1600" dirty="0">
                <a:latin typeface="Arial Black" panose="020B0A04020102020204" pitchFamily="34" charset="0"/>
              </a:rPr>
              <a:t>These overload the target by sending massive amounts of fake traffic.</a:t>
            </a:r>
          </a:p>
          <a:p>
            <a:r>
              <a:rPr lang="en-GB" sz="1600" dirty="0">
                <a:latin typeface="Arial Black" panose="020B0A04020102020204" pitchFamily="34" charset="0"/>
              </a:rPr>
              <a:t>Example: UDP flood attacks, where attackers send large UDP packets to exhaust bandwidth.</a:t>
            </a:r>
          </a:p>
          <a:p>
            <a:endParaRPr lang="en-GB" sz="1600" dirty="0">
              <a:latin typeface="Arial Black" panose="020B0A04020102020204" pitchFamily="34" charset="0"/>
            </a:endParaRPr>
          </a:p>
          <a:p>
            <a:r>
              <a:rPr lang="en-GB" sz="1600" dirty="0">
                <a:latin typeface="Arial Black" panose="020B0A04020102020204" pitchFamily="34" charset="0"/>
              </a:rPr>
              <a:t>Protocol Attacks:</a:t>
            </a:r>
          </a:p>
          <a:p>
            <a:r>
              <a:rPr lang="en-GB" sz="1600" dirty="0">
                <a:latin typeface="Arial Black" panose="020B0A04020102020204" pitchFamily="34" charset="0"/>
              </a:rPr>
              <a:t>These exploit vulnerabilities in network protocols (TCP/IP).</a:t>
            </a:r>
          </a:p>
          <a:p>
            <a:r>
              <a:rPr lang="en-GB" sz="1600" dirty="0">
                <a:latin typeface="Arial Black" panose="020B0A04020102020204" pitchFamily="34" charset="0"/>
              </a:rPr>
              <a:t>Example: SYN Flood attack, where attackers send repeated SYN requests to a system without completing the TCP handshake, making it unable to accept new connections.</a:t>
            </a:r>
          </a:p>
          <a:p>
            <a:endParaRPr lang="en-GB" sz="1600" dirty="0">
              <a:latin typeface="Arial Black" panose="020B0A04020102020204" pitchFamily="34" charset="0"/>
            </a:endParaRPr>
          </a:p>
          <a:p>
            <a:r>
              <a:rPr lang="en-GB" sz="1600" dirty="0">
                <a:latin typeface="Arial Black" panose="020B0A04020102020204" pitchFamily="34" charset="0"/>
              </a:rPr>
              <a:t>Application-Layer Attacks:</a:t>
            </a:r>
          </a:p>
          <a:p>
            <a:r>
              <a:rPr lang="en-GB" sz="1600" dirty="0">
                <a:latin typeface="Arial Black" panose="020B0A04020102020204" pitchFamily="34" charset="0"/>
              </a:rPr>
              <a:t>These target web applications (e.g., a website’s login system).</a:t>
            </a:r>
          </a:p>
          <a:p>
            <a:r>
              <a:rPr lang="en-GB" sz="1600" dirty="0">
                <a:latin typeface="Arial Black" panose="020B0A04020102020204" pitchFamily="34" charset="0"/>
              </a:rPr>
              <a:t>Example: HTTP flood attacks, where attackers send excessive requests to a website, consuming its server resources.</a:t>
            </a:r>
          </a:p>
          <a:p>
            <a:endParaRPr lang="en-GB" sz="1600" dirty="0">
              <a:latin typeface="Arial Black" panose="020B0A04020102020204" pitchFamily="34" charset="0"/>
            </a:endParaRPr>
          </a:p>
          <a:p>
            <a:pPr marL="36900" indent="0">
              <a:buNone/>
            </a:pPr>
            <a:r>
              <a:rPr lang="en-GB" sz="1800" i="1" dirty="0">
                <a:latin typeface="Arial Black" panose="020B0A04020102020204" pitchFamily="34" charset="0"/>
              </a:rPr>
              <a:t>REFERENCES:</a:t>
            </a:r>
          </a:p>
          <a:p>
            <a:pPr algn="l">
              <a:buNone/>
            </a:pPr>
            <a:r>
              <a:rPr lang="en-GB" sz="1600" b="0" i="0" dirty="0">
                <a:solidFill>
                  <a:schemeClr val="tx1"/>
                </a:solidFill>
                <a:effectLst/>
                <a:latin typeface="Arial Black" panose="020B0A04020102020204" pitchFamily="34" charset="0"/>
              </a:rPr>
              <a:t>Fortinet (2023). </a:t>
            </a:r>
            <a:r>
              <a:rPr lang="en-GB" sz="1600" b="0" i="1" dirty="0">
                <a:solidFill>
                  <a:schemeClr val="tx1"/>
                </a:solidFill>
                <a:effectLst/>
                <a:latin typeface="Arial Black" panose="020B0A04020102020204" pitchFamily="34" charset="0"/>
              </a:rPr>
              <a:t>DoS vs. </a:t>
            </a:r>
            <a:r>
              <a:rPr lang="en-GB" sz="1600" b="0" i="1" dirty="0" err="1">
                <a:solidFill>
                  <a:schemeClr val="tx1"/>
                </a:solidFill>
                <a:effectLst/>
                <a:latin typeface="Arial Black" panose="020B0A04020102020204" pitchFamily="34" charset="0"/>
              </a:rPr>
              <a:t>DDos</a:t>
            </a:r>
            <a:r>
              <a:rPr lang="en-GB" sz="1600" b="0" i="1" dirty="0">
                <a:solidFill>
                  <a:schemeClr val="tx1"/>
                </a:solidFill>
                <a:effectLst/>
                <a:latin typeface="Arial Black" panose="020B0A04020102020204" pitchFamily="34" charset="0"/>
              </a:rPr>
              <a:t>: What is the difference?</a:t>
            </a:r>
            <a:r>
              <a:rPr lang="en-GB" sz="1600" b="0" i="0" dirty="0">
                <a:solidFill>
                  <a:schemeClr val="tx1"/>
                </a:solidFill>
                <a:effectLst/>
                <a:latin typeface="Arial Black" panose="020B0A04020102020204" pitchFamily="34" charset="0"/>
              </a:rPr>
              <a:t> [online] Fortinet. Available at: https://www.fortinet.com/resources/cyberglossary/dos-vs-ddos.</a:t>
            </a:r>
          </a:p>
          <a:p>
            <a:endParaRPr lang="en-GB" sz="1600" dirty="0">
              <a:latin typeface="Arial Black" panose="020B0A04020102020204" pitchFamily="34" charset="0"/>
            </a:endParaRPr>
          </a:p>
        </p:txBody>
      </p:sp>
    </p:spTree>
    <p:extLst>
      <p:ext uri="{BB962C8B-B14F-4D97-AF65-F5344CB8AC3E}">
        <p14:creationId xmlns:p14="http://schemas.microsoft.com/office/powerpoint/2010/main" val="2633200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Image 0" descr="Computer script on a screen">
            <a:extLst>
              <a:ext uri="{FF2B5EF4-FFF2-40B4-BE49-F238E27FC236}">
                <a16:creationId xmlns:a16="http://schemas.microsoft.com/office/drawing/2014/main" id="{D09C0335-00A4-71E7-43CC-FA50CA02C6C4}"/>
              </a:ext>
            </a:extLst>
          </p:cNvPr>
          <p:cNvPicPr>
            <a:picLocks noChangeAspect="1"/>
          </p:cNvPicPr>
          <p:nvPr/>
        </p:nvPicPr>
        <p:blipFill>
          <a:blip r:embed="rId3"/>
          <a:srcRect l="7472" r="48031" b="-2"/>
          <a:stretch/>
        </p:blipFill>
        <p:spPr>
          <a:xfrm>
            <a:off x="-10649" y="1"/>
            <a:ext cx="5056782" cy="6858000"/>
          </a:xfrm>
          <a:prstGeom prst="rect">
            <a:avLst/>
          </a:prstGeom>
        </p:spPr>
      </p:pic>
      <p:sp>
        <p:nvSpPr>
          <p:cNvPr id="3" name="TextBox 2">
            <a:extLst>
              <a:ext uri="{FF2B5EF4-FFF2-40B4-BE49-F238E27FC236}">
                <a16:creationId xmlns:a16="http://schemas.microsoft.com/office/drawing/2014/main" id="{CF62341A-8FAB-5935-DAB4-9B30D8F9897C}"/>
              </a:ext>
            </a:extLst>
          </p:cNvPr>
          <p:cNvSpPr txBox="1"/>
          <p:nvPr/>
        </p:nvSpPr>
        <p:spPr>
          <a:xfrm>
            <a:off x="5146160" y="0"/>
            <a:ext cx="5978072" cy="6573520"/>
          </a:xfrm>
          <a:prstGeom prst="rect">
            <a:avLst/>
          </a:prstGeom>
        </p:spPr>
        <p:txBody>
          <a:bodyPr vert="horz" lIns="91440" tIns="45720" rIns="91440" bIns="45720" rtlCol="0" anchor="ctr">
            <a:normAutofit/>
          </a:bodyPr>
          <a:lstStyle/>
          <a:p>
            <a:pPr>
              <a:lnSpc>
                <a:spcPct val="90000"/>
              </a:lnSpc>
              <a:spcBef>
                <a:spcPct val="20000"/>
              </a:spcBef>
              <a:spcAft>
                <a:spcPts val="600"/>
              </a:spcAft>
              <a:buClr>
                <a:srgbClr val="03D4EF"/>
              </a:buClr>
              <a:buSzPct val="70000"/>
              <a:buFont typeface="Wingdings 2" charset="2"/>
              <a:buNone/>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Identifying Attack Signatures</a:t>
            </a:r>
          </a:p>
          <a:p>
            <a:pPr>
              <a:lnSpc>
                <a:spcPct val="90000"/>
              </a:lnSpc>
              <a:spcBef>
                <a:spcPct val="20000"/>
              </a:spcBef>
              <a:spcAft>
                <a:spcPts val="600"/>
              </a:spcAft>
              <a:buClr>
                <a:srgbClr val="03D4EF"/>
              </a:buClr>
              <a:buSzPct val="70000"/>
              <a:buFont typeface="Wingdings 2" charset="2"/>
              <a:buNone/>
            </a:pPr>
            <a:endParaRPr lang="en-US" sz="1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a:p>
            <a:pPr>
              <a:lnSpc>
                <a:spcPct val="90000"/>
              </a:lnSpc>
              <a:spcBef>
                <a:spcPct val="20000"/>
              </a:spcBef>
              <a:spcAft>
                <a:spcPts val="600"/>
              </a:spcAft>
              <a:buClr>
                <a:srgbClr val="03D4EF"/>
              </a:buClr>
              <a:buSzPct val="70000"/>
              <a:buFont typeface="Wingdings 2" charset="2"/>
              <a:buNone/>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Detecting DoS and DDoS attacks involves recognizing abnormal traffic patterns. These anomalies include unusual packet sizes, irregular packet frequency, and skewed source IP address distributions. Elevated bandwidth consumption is a key indicator, as attackers aim to saturate network resources. Correlating various attack signatures provides a more accurate assessment of the threat.</a:t>
            </a:r>
          </a:p>
          <a:p>
            <a:pPr>
              <a:lnSpc>
                <a:spcPct val="90000"/>
              </a:lnSpc>
              <a:spcBef>
                <a:spcPct val="20000"/>
              </a:spcBef>
              <a:spcAft>
                <a:spcPts val="600"/>
              </a:spcAft>
              <a:buClr>
                <a:srgbClr val="03D4EF"/>
              </a:buClr>
              <a:buSzPct val="70000"/>
              <a:buFont typeface="Wingdings 2" charset="2"/>
              <a:buNone/>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a:p>
            <a:pPr>
              <a:lnSpc>
                <a:spcPct val="90000"/>
              </a:lnSpc>
              <a:spcBef>
                <a:spcPct val="20000"/>
              </a:spcBef>
              <a:spcAft>
                <a:spcPts val="600"/>
              </a:spcAft>
              <a:buClr>
                <a:srgbClr val="03D4EF"/>
              </a:buClr>
              <a:buSzPct val="70000"/>
              <a:buFont typeface="Wingdings 2" charset="2"/>
              <a:buNone/>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Advanced techniques, such as machine learning-based anomaly detection, can enhance accuracy in identifying attacks. For example, analyzing patterns and learning the difference between normal and attack activity.</a:t>
            </a:r>
          </a:p>
          <a:p>
            <a:pPr>
              <a:lnSpc>
                <a:spcPct val="90000"/>
              </a:lnSpc>
              <a:spcBef>
                <a:spcPct val="20000"/>
              </a:spcBef>
              <a:spcAft>
                <a:spcPts val="600"/>
              </a:spcAft>
              <a:buClr>
                <a:srgbClr val="03D4EF"/>
              </a:buClr>
              <a:buSzPct val="70000"/>
              <a:buFont typeface="Wingdings 2" charset="2"/>
              <a:buNone/>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a:p>
            <a:pPr>
              <a:lnSpc>
                <a:spcPct val="90000"/>
              </a:lnSpc>
              <a:spcBef>
                <a:spcPct val="20000"/>
              </a:spcBef>
              <a:spcAft>
                <a:spcPts val="600"/>
              </a:spcAft>
              <a:buClr>
                <a:srgbClr val="03D4EF"/>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Recognizing abnormal traffic patterns. Packet size and frequency anomalies. Source IP address distribution analysis. Bandwidth consumption indicators</a:t>
            </a: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p:pic>
        <p:nvPicPr>
          <p:cNvPr id="9" name="Picture 8">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127779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0EAC79-4D42-C417-1881-6CACC4B71018}"/>
              </a:ext>
            </a:extLst>
          </p:cNvPr>
          <p:cNvSpPr txBox="1"/>
          <p:nvPr/>
        </p:nvSpPr>
        <p:spPr>
          <a:xfrm>
            <a:off x="711797" y="330129"/>
            <a:ext cx="10887535" cy="633250"/>
          </a:xfrm>
          <a:prstGeom prst="rect">
            <a:avLst/>
          </a:prstGeom>
          <a:noFill/>
        </p:spPr>
        <p:txBody>
          <a:bodyPr wrap="square">
            <a:spAutoFit/>
          </a:bodyPr>
          <a:lstStyle/>
          <a:p>
            <a:pPr marL="0" indent="0" algn="ctr">
              <a:lnSpc>
                <a:spcPts val="4450"/>
              </a:lnSpc>
              <a:buNone/>
            </a:pPr>
            <a:r>
              <a:rPr lang="en-US" sz="3200" b="1" dirty="0">
                <a:latin typeface="Arial Black" panose="020B0A04020102020204" pitchFamily="34" charset="0"/>
                <a:ea typeface="Roboto Slab" pitchFamily="34" charset="-122"/>
                <a:cs typeface="Roboto Slab" pitchFamily="34" charset="-120"/>
              </a:rPr>
              <a:t>Wireshark OVERVIEW</a:t>
            </a:r>
            <a:endParaRPr lang="en-US" sz="3200" b="1" dirty="0">
              <a:latin typeface="Arial Black" panose="020B0A04020102020204" pitchFamily="34" charset="0"/>
            </a:endParaRPr>
          </a:p>
        </p:txBody>
      </p:sp>
      <p:sp>
        <p:nvSpPr>
          <p:cNvPr id="6" name="TextBox 5">
            <a:extLst>
              <a:ext uri="{FF2B5EF4-FFF2-40B4-BE49-F238E27FC236}">
                <a16:creationId xmlns:a16="http://schemas.microsoft.com/office/drawing/2014/main" id="{B6E4A8A0-94F0-C4A5-AF6A-83C4301A94D9}"/>
              </a:ext>
            </a:extLst>
          </p:cNvPr>
          <p:cNvSpPr txBox="1"/>
          <p:nvPr/>
        </p:nvSpPr>
        <p:spPr>
          <a:xfrm>
            <a:off x="516468" y="855134"/>
            <a:ext cx="11082864" cy="5878532"/>
          </a:xfrm>
          <a:prstGeom prst="rect">
            <a:avLst/>
          </a:prstGeom>
          <a:noFill/>
        </p:spPr>
        <p:txBody>
          <a:bodyPr wrap="square" rtlCol="0">
            <a:spAutoFit/>
          </a:bodyPr>
          <a:lstStyle/>
          <a:p>
            <a:r>
              <a:rPr lang="en-GB" dirty="0">
                <a:latin typeface="Arial Black" panose="020B0A04020102020204" pitchFamily="34" charset="0"/>
              </a:rPr>
              <a:t>Wireshark is a powerful network packet </a:t>
            </a:r>
            <a:r>
              <a:rPr lang="en-GB" dirty="0" err="1">
                <a:latin typeface="Arial Black" panose="020B0A04020102020204" pitchFamily="34" charset="0"/>
              </a:rPr>
              <a:t>analyzer</a:t>
            </a:r>
            <a:r>
              <a:rPr lang="en-GB" dirty="0">
                <a:latin typeface="Arial Black" panose="020B0A04020102020204" pitchFamily="34" charset="0"/>
              </a:rPr>
              <a:t> that helps detect and investigate cyber threats, including DoS/DDoS attacks.</a:t>
            </a:r>
          </a:p>
          <a:p>
            <a:endParaRPr lang="en-GB" dirty="0">
              <a:latin typeface="Arial Black" panose="020B0A04020102020204" pitchFamily="34" charset="0"/>
            </a:endParaRPr>
          </a:p>
          <a:p>
            <a:r>
              <a:rPr lang="en-GB" dirty="0">
                <a:latin typeface="Arial Black" panose="020B0A04020102020204" pitchFamily="34" charset="0"/>
              </a:rPr>
              <a:t>Wireshark Features:</a:t>
            </a:r>
          </a:p>
          <a:p>
            <a:r>
              <a:rPr lang="en-GB" sz="1200" dirty="0">
                <a:latin typeface="Arial Black" panose="020B0A04020102020204" pitchFamily="34" charset="0"/>
              </a:rPr>
              <a:t>Packet Capture: Records all network traffic to </a:t>
            </a:r>
            <a:r>
              <a:rPr lang="en-GB" sz="1200" dirty="0" err="1">
                <a:latin typeface="Arial Black" panose="020B0A04020102020204" pitchFamily="34" charset="0"/>
              </a:rPr>
              <a:t>analyze</a:t>
            </a:r>
            <a:r>
              <a:rPr lang="en-GB" sz="1200" dirty="0">
                <a:latin typeface="Arial Black" panose="020B0A04020102020204" pitchFamily="34" charset="0"/>
              </a:rPr>
              <a:t>.</a:t>
            </a:r>
          </a:p>
          <a:p>
            <a:endParaRPr lang="en-GB" sz="1200" dirty="0">
              <a:latin typeface="Arial Black" panose="020B0A04020102020204" pitchFamily="34" charset="0"/>
            </a:endParaRPr>
          </a:p>
          <a:p>
            <a:r>
              <a:rPr lang="en-GB" sz="1200" dirty="0">
                <a:latin typeface="Arial Black" panose="020B0A04020102020204" pitchFamily="34" charset="0"/>
              </a:rPr>
              <a:t>Protocol Decoding: Helps understand how different protocols operate (TCP, UDP, IP, etc.).</a:t>
            </a:r>
          </a:p>
          <a:p>
            <a:endParaRPr lang="en-GB" sz="1200" dirty="0">
              <a:latin typeface="Arial Black" panose="020B0A04020102020204" pitchFamily="34" charset="0"/>
            </a:endParaRPr>
          </a:p>
          <a:p>
            <a:r>
              <a:rPr lang="en-GB" sz="1200" dirty="0">
                <a:latin typeface="Arial Black" panose="020B0A04020102020204" pitchFamily="34" charset="0"/>
              </a:rPr>
              <a:t>Live Traffic Monitoring: Provides real-time packet visualization</a:t>
            </a:r>
          </a:p>
          <a:p>
            <a:endParaRPr lang="en-GB" sz="1400" dirty="0">
              <a:latin typeface="Arial Black" panose="020B0A04020102020204" pitchFamily="34" charset="0"/>
            </a:endParaRPr>
          </a:p>
          <a:p>
            <a:r>
              <a:rPr lang="en-GB" sz="1400" dirty="0">
                <a:latin typeface="Arial Black" panose="020B0A04020102020204" pitchFamily="34" charset="0"/>
              </a:rPr>
              <a:t>Filtering Capabilities: Allows users to focus on attack-specific packets like SYN floods or unusual IP activity.</a:t>
            </a:r>
          </a:p>
          <a:p>
            <a:endParaRPr lang="en-GB" sz="1400" dirty="0">
              <a:latin typeface="Arial Black" panose="020B0A04020102020204" pitchFamily="34" charset="0"/>
            </a:endParaRPr>
          </a:p>
          <a:p>
            <a:r>
              <a:rPr lang="en-GB" sz="1600" dirty="0">
                <a:latin typeface="Arial Black" panose="020B0A04020102020204" pitchFamily="34" charset="0"/>
              </a:rPr>
              <a:t>Why is Wireshark Important for DoS/DDoS Detection?</a:t>
            </a:r>
          </a:p>
          <a:p>
            <a:r>
              <a:rPr lang="en-GB" sz="1200" dirty="0">
                <a:latin typeface="Arial Black" panose="020B0A04020102020204" pitchFamily="34" charset="0"/>
              </a:rPr>
              <a:t>Identifies abnormal traffic </a:t>
            </a:r>
            <a:r>
              <a:rPr lang="en-GB" sz="1200" dirty="0" err="1">
                <a:latin typeface="Arial Black" panose="020B0A04020102020204" pitchFamily="34" charset="0"/>
              </a:rPr>
              <a:t>behavior</a:t>
            </a:r>
            <a:r>
              <a:rPr lang="en-GB" sz="1200" dirty="0">
                <a:latin typeface="Arial Black" panose="020B0A04020102020204" pitchFamily="34" charset="0"/>
              </a:rPr>
              <a:t>: Detects excessive requests coming from one or multiple IPs.</a:t>
            </a:r>
          </a:p>
          <a:p>
            <a:endParaRPr lang="en-GB" sz="1200" dirty="0">
              <a:latin typeface="Arial Black" panose="020B0A04020102020204" pitchFamily="34" charset="0"/>
            </a:endParaRPr>
          </a:p>
          <a:p>
            <a:r>
              <a:rPr lang="en-GB" sz="1200" dirty="0">
                <a:latin typeface="Arial Black" panose="020B0A04020102020204" pitchFamily="34" charset="0"/>
              </a:rPr>
              <a:t>Allows forensic investigation: Helps security teams understand attack patterns.</a:t>
            </a:r>
          </a:p>
          <a:p>
            <a:endParaRPr lang="en-GB" sz="1200" dirty="0">
              <a:latin typeface="Arial Black" panose="020B0A04020102020204" pitchFamily="34" charset="0"/>
            </a:endParaRPr>
          </a:p>
          <a:p>
            <a:r>
              <a:rPr lang="en-GB" sz="1200" dirty="0">
                <a:latin typeface="Arial Black" panose="020B0A04020102020204" pitchFamily="34" charset="0"/>
              </a:rPr>
              <a:t>Pinpoints vulnerabilities: Shows weaknesses exploited by attackers.</a:t>
            </a:r>
          </a:p>
          <a:p>
            <a:endParaRPr lang="en-GB" sz="1600" dirty="0">
              <a:latin typeface="Arial Black" panose="020B0A04020102020204" pitchFamily="34" charset="0"/>
            </a:endParaRPr>
          </a:p>
          <a:p>
            <a:r>
              <a:rPr lang="en-GB" sz="1600" dirty="0">
                <a:latin typeface="Arial Black" panose="020B0A04020102020204" pitchFamily="34" charset="0"/>
              </a:rPr>
              <a:t>Wireshark Interface Overview:</a:t>
            </a:r>
          </a:p>
          <a:p>
            <a:r>
              <a:rPr lang="en-GB" sz="1200" dirty="0">
                <a:latin typeface="Arial Black" panose="020B0A04020102020204" pitchFamily="34" charset="0"/>
              </a:rPr>
              <a:t>Packet List Pane: Displays captured packets.</a:t>
            </a:r>
          </a:p>
          <a:p>
            <a:r>
              <a:rPr lang="en-GB" sz="1200" dirty="0">
                <a:latin typeface="Arial Black" panose="020B0A04020102020204" pitchFamily="34" charset="0"/>
              </a:rPr>
              <a:t>Packet Details Pane: Shows packet headers (IP addresses, TCP flags).</a:t>
            </a:r>
          </a:p>
          <a:p>
            <a:r>
              <a:rPr lang="en-GB" sz="1200" dirty="0">
                <a:latin typeface="Arial Black" panose="020B0A04020102020204" pitchFamily="34" charset="0"/>
              </a:rPr>
              <a:t>Packet Bytes Pane: Provides deep technical packet data analysis.</a:t>
            </a:r>
          </a:p>
          <a:p>
            <a:endParaRPr lang="en-GB" dirty="0">
              <a:latin typeface="Arial Black" panose="020B0A04020102020204" pitchFamily="34" charset="0"/>
            </a:endParaRPr>
          </a:p>
          <a:p>
            <a:r>
              <a:rPr lang="en-GB" sz="1600" i="1" dirty="0">
                <a:latin typeface="Arial Black" panose="020B0A04020102020204" pitchFamily="34" charset="0"/>
              </a:rPr>
              <a:t>REFERENCES:</a:t>
            </a:r>
          </a:p>
          <a:p>
            <a:pPr algn="l">
              <a:buNone/>
            </a:pPr>
            <a:r>
              <a:rPr lang="en-GB" sz="1200" b="0" i="0" dirty="0">
                <a:effectLst/>
                <a:latin typeface="Calibri" panose="020F0502020204030204" pitchFamily="34" charset="0"/>
              </a:rPr>
              <a:t>Wireshark (2016). </a:t>
            </a:r>
            <a:r>
              <a:rPr lang="en-GB" sz="1200" b="0" i="1" dirty="0">
                <a:effectLst/>
                <a:latin typeface="Calibri" panose="020F0502020204030204" pitchFamily="34" charset="0"/>
              </a:rPr>
              <a:t>Wireshark · Documentation</a:t>
            </a:r>
            <a:r>
              <a:rPr lang="en-GB" sz="1200" b="0" i="0" dirty="0">
                <a:effectLst/>
                <a:latin typeface="Calibri" panose="020F0502020204030204" pitchFamily="34" charset="0"/>
              </a:rPr>
              <a:t>. [online] Wireshark.org. Available at: https://www.wireshark.org/docs/.</a:t>
            </a:r>
          </a:p>
        </p:txBody>
      </p:sp>
    </p:spTree>
    <p:extLst>
      <p:ext uri="{BB962C8B-B14F-4D97-AF65-F5344CB8AC3E}">
        <p14:creationId xmlns:p14="http://schemas.microsoft.com/office/powerpoint/2010/main" val="1394245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F7EA-6F8E-9393-904B-496CD588B4B4}"/>
              </a:ext>
            </a:extLst>
          </p:cNvPr>
          <p:cNvSpPr>
            <a:spLocks noGrp="1"/>
          </p:cNvSpPr>
          <p:nvPr>
            <p:ph type="title"/>
          </p:nvPr>
        </p:nvSpPr>
        <p:spPr/>
        <p:txBody>
          <a:bodyPr/>
          <a:lstStyle/>
          <a:p>
            <a:r>
              <a:rPr lang="en-US" sz="3200" dirty="0">
                <a:solidFill>
                  <a:schemeClr val="tx1"/>
                </a:solidFill>
                <a:latin typeface="Arial Black" panose="020B0A04020102020204" pitchFamily="34" charset="0"/>
                <a:ea typeface="Roboto Slab" pitchFamily="34" charset="-122"/>
                <a:cs typeface="Roboto Slab" pitchFamily="34" charset="-120"/>
              </a:rPr>
              <a:t>Attack Vectors and Methodologies</a:t>
            </a:r>
            <a:br>
              <a:rPr lang="en-US" sz="3200" dirty="0">
                <a:solidFill>
                  <a:schemeClr val="tx1"/>
                </a:solidFill>
                <a:latin typeface="Arial Black" panose="020B0A04020102020204" pitchFamily="34" charset="0"/>
              </a:rPr>
            </a:br>
            <a:endParaRPr lang="en-GB" dirty="0">
              <a:solidFill>
                <a:schemeClr val="tx1"/>
              </a:solidFill>
              <a:latin typeface="Arial Black" panose="020B0A04020102020204" pitchFamily="34" charset="0"/>
            </a:endParaRPr>
          </a:p>
        </p:txBody>
      </p:sp>
      <p:pic>
        <p:nvPicPr>
          <p:cNvPr id="5" name="Picture Placeholder 4">
            <a:extLst>
              <a:ext uri="{FF2B5EF4-FFF2-40B4-BE49-F238E27FC236}">
                <a16:creationId xmlns:a16="http://schemas.microsoft.com/office/drawing/2014/main" id="{999509C4-74DC-552F-F3D1-DDC71A0D07DA}"/>
              </a:ext>
            </a:extLst>
          </p:cNvPr>
          <p:cNvPicPr>
            <a:picLocks noGrp="1" noChangeAspect="1"/>
          </p:cNvPicPr>
          <p:nvPr>
            <p:ph type="pic" idx="1"/>
          </p:nvPr>
        </p:nvPicPr>
        <p:blipFill>
          <a:blip r:embed="rId2"/>
          <a:srcRect l="16581" r="16581"/>
          <a:stretch>
            <a:fillRect/>
          </a:stretch>
        </p:blipFill>
        <p:spPr>
          <a:xfrm>
            <a:off x="7261798" y="1"/>
            <a:ext cx="4930202" cy="6858000"/>
          </a:xfrm>
          <a:prstGeom prst="rect">
            <a:avLst/>
          </a:prstGeom>
        </p:spPr>
      </p:pic>
      <p:sp>
        <p:nvSpPr>
          <p:cNvPr id="4" name="Text Placeholder 3">
            <a:extLst>
              <a:ext uri="{FF2B5EF4-FFF2-40B4-BE49-F238E27FC236}">
                <a16:creationId xmlns:a16="http://schemas.microsoft.com/office/drawing/2014/main" id="{6FA944BE-4396-4B72-C774-D8BAC1F05E14}"/>
              </a:ext>
            </a:extLst>
          </p:cNvPr>
          <p:cNvSpPr>
            <a:spLocks noGrp="1"/>
          </p:cNvSpPr>
          <p:nvPr>
            <p:ph type="body" sz="half" idx="2"/>
          </p:nvPr>
        </p:nvSpPr>
        <p:spPr/>
        <p:txBody>
          <a:bodyPr>
            <a:normAutofit fontScale="92500"/>
          </a:bodyPr>
          <a:lstStyle/>
          <a:p>
            <a:r>
              <a:rPr lang="en-US" sz="1600" dirty="0">
                <a:solidFill>
                  <a:schemeClr val="tx1"/>
                </a:solidFill>
                <a:latin typeface="Arial Black" panose="020B0A04020102020204" pitchFamily="34" charset="0"/>
                <a:ea typeface="Roboto" pitchFamily="34" charset="-122"/>
                <a:cs typeface="Roboto" pitchFamily="34" charset="-120"/>
              </a:rPr>
              <a:t>DoS and DDoS attacks employ various vectors to overwhelm target systems. Common DoS attack types include SYN floods, which exploit the TCP handshake process, and UDP floods, which inundate the network with UDP packets. DDoS attacks often utilize botnets—networks of compromised devices—to amplify the scale of the assault.</a:t>
            </a:r>
            <a:endParaRPr lang="en-US" sz="1600" dirty="0">
              <a:solidFill>
                <a:schemeClr val="tx1"/>
              </a:solidFill>
              <a:latin typeface="Arial Black" panose="020B0A04020102020204" pitchFamily="34" charset="0"/>
            </a:endParaRPr>
          </a:p>
          <a:p>
            <a:r>
              <a:rPr lang="en-US" sz="1600" dirty="0">
                <a:solidFill>
                  <a:schemeClr val="tx1"/>
                </a:solidFill>
                <a:latin typeface="Arial Black" panose="020B0A04020102020204" pitchFamily="34" charset="0"/>
                <a:ea typeface="Roboto" pitchFamily="34" charset="-122"/>
                <a:cs typeface="Roboto" pitchFamily="34" charset="-120"/>
              </a:rPr>
              <a:t>Botnet deployment strategies involve infecting vulnerable systems and recruiting them into a network controlled by attackers. Mapping network vulnerabilities allows attackers to identify potential weaknesses to exploit, making network vulnerability scans and preemptive patch management essential.</a:t>
            </a:r>
            <a:endParaRPr lang="en-US" sz="1600" dirty="0">
              <a:solidFill>
                <a:schemeClr val="tx1"/>
              </a:solidFill>
              <a:latin typeface="Arial Black" panose="020B0A04020102020204" pitchFamily="34" charset="0"/>
            </a:endParaRPr>
          </a:p>
          <a:p>
            <a:endParaRPr lang="en-GB" dirty="0"/>
          </a:p>
        </p:txBody>
      </p:sp>
    </p:spTree>
    <p:extLst>
      <p:ext uri="{BB962C8B-B14F-4D97-AF65-F5344CB8AC3E}">
        <p14:creationId xmlns:p14="http://schemas.microsoft.com/office/powerpoint/2010/main" val="983147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A9C4F551-31EB-FC90-B6F3-9F956AA912D3}"/>
              </a:ext>
            </a:extLst>
          </p:cNvPr>
          <p:cNvPicPr>
            <a:picLocks noChangeAspect="1"/>
          </p:cNvPicPr>
          <p:nvPr/>
        </p:nvPicPr>
        <p:blipFill>
          <a:blip r:embed="rId3"/>
          <a:srcRect t="3187" b="6813"/>
          <a:stretch/>
        </p:blipFill>
        <p:spPr>
          <a:xfrm>
            <a:off x="1" y="10"/>
            <a:ext cx="12192000" cy="6857990"/>
          </a:xfrm>
          <a:prstGeom prst="rect">
            <a:avLst/>
          </a:prstGeom>
        </p:spPr>
      </p:pic>
      <p:sp useBgFill="1">
        <p:nvSpPr>
          <p:cNvPr id="2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AC7A1CD5-8D1B-B2BC-B0DB-A6713061B8E3}"/>
              </a:ext>
            </a:extLst>
          </p:cNvPr>
          <p:cNvSpPr txBox="1"/>
          <p:nvPr/>
        </p:nvSpPr>
        <p:spPr>
          <a:xfrm>
            <a:off x="7780424" y="1060316"/>
            <a:ext cx="3531684" cy="4587112"/>
          </a:xfrm>
          <a:prstGeom prst="rect">
            <a:avLst/>
          </a:prstGeom>
        </p:spPr>
        <p:txBody>
          <a:bodyPr vert="horz" lIns="91440" tIns="45720" rIns="91440" bIns="45720" rtlCol="0" anchor="t">
            <a:normAutofit lnSpcReduction="10000"/>
          </a:bodyPr>
          <a:lstStyle/>
          <a:p>
            <a:pPr>
              <a:lnSpc>
                <a:spcPct val="90000"/>
              </a:lnSpc>
              <a:spcBef>
                <a:spcPct val="20000"/>
              </a:spcBef>
              <a:spcAft>
                <a:spcPts val="600"/>
              </a:spcAft>
              <a:buClr>
                <a:schemeClr val="tx2"/>
              </a:buClr>
              <a:buSzPct val="70000"/>
              <a:buFont typeface="Wingdings 2" charset="2"/>
              <a:buNone/>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Traffic Pattern Analysis</a:t>
            </a:r>
          </a:p>
          <a:p>
            <a:pPr>
              <a:lnSpc>
                <a:spcPct val="90000"/>
              </a:lnSpc>
              <a:spcBef>
                <a:spcPct val="20000"/>
              </a:spcBef>
              <a:spcAft>
                <a:spcPts val="600"/>
              </a:spcAft>
              <a:buClr>
                <a:schemeClr val="tx2"/>
              </a:buClr>
              <a:buSzPct val="70000"/>
              <a:buFont typeface="Wingdings 2" charset="2"/>
              <a:buNone/>
            </a:pPr>
            <a:endParaRPr lang="en-US" sz="1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Establishing baseline network performance metrics is essential for identifying deviations caused by attacks. This baseline serves as a reference point for comparative analysis during attack scenarios. Monitoring bandwidth utilization provides insights into resource consumption, while evaluating packet loss and latency helps pinpoint network congestion.</a:t>
            </a:r>
          </a:p>
          <a:p>
            <a:pPr>
              <a:lnSpc>
                <a:spcPct val="90000"/>
              </a:lnSpc>
              <a:spcBef>
                <a:spcPct val="20000"/>
              </a:spcBef>
              <a:spcAft>
                <a:spcPts val="600"/>
              </a:spcAft>
              <a:buClr>
                <a:schemeClr val="tx2"/>
              </a:buClr>
              <a:buSzPct val="70000"/>
              <a:buFont typeface="Wingdings 2" charset="2"/>
              <a:buNone/>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Performing regular network audits and using network monitoring tools aids in identifying anomalous traffic patterns early. Early detection limits the impact of DoS/DDoS attacks.</a:t>
            </a:r>
          </a:p>
          <a:p>
            <a:pPr>
              <a:lnSpc>
                <a:spcPct val="90000"/>
              </a:lnSpc>
              <a:spcBef>
                <a:spcPct val="20000"/>
              </a:spcBef>
              <a:spcAft>
                <a:spcPts val="600"/>
              </a:spcAft>
              <a:buClr>
                <a:schemeClr val="tx2"/>
              </a:buClr>
              <a:buSzPct val="70000"/>
              <a:buFont typeface="Wingdings 2" charset="2"/>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Baseline network performance metrics. Comparative analysis during attack scenarios. Bandwidth utilization measurements. Packet loss and latency evaluation.</a:t>
            </a:r>
          </a:p>
        </p:txBody>
      </p:sp>
    </p:spTree>
    <p:extLst>
      <p:ext uri="{BB962C8B-B14F-4D97-AF65-F5344CB8AC3E}">
        <p14:creationId xmlns:p14="http://schemas.microsoft.com/office/powerpoint/2010/main" val="4029142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E3E665-F50A-9A3E-3C5E-43261F00CCE9}"/>
              </a:ext>
            </a:extLst>
          </p:cNvPr>
          <p:cNvSpPr txBox="1"/>
          <p:nvPr/>
        </p:nvSpPr>
        <p:spPr>
          <a:xfrm>
            <a:off x="426669" y="635000"/>
            <a:ext cx="3565875" cy="914400"/>
          </a:xfrm>
          <a:prstGeom prst="rect">
            <a:avLst/>
          </a:prstGeom>
        </p:spPr>
        <p:txBody>
          <a:bodyPr vert="horz" lIns="91440" tIns="45720" rIns="91440" bIns="45720" rtlCol="0" anchor="b">
            <a:normAutofit fontScale="92500" lnSpcReduction="10000"/>
          </a:bodyPr>
          <a:lstStyle/>
          <a:p>
            <a:pPr marL="0" indent="0">
              <a:spcBef>
                <a:spcPct val="0"/>
              </a:spcBef>
              <a:spcAft>
                <a:spcPts val="600"/>
              </a:spcAft>
            </a:pPr>
            <a:r>
              <a:rPr lang="en-US" sz="32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a typeface="+mj-ea"/>
                <a:cs typeface="Roboto Slab" pitchFamily="34" charset="-120"/>
              </a:rPr>
              <a:t>Mitigation Strategies</a:t>
            </a:r>
          </a:p>
        </p:txBody>
      </p:sp>
      <p:sp>
        <p:nvSpPr>
          <p:cNvPr id="8" name="TextBox 7">
            <a:extLst>
              <a:ext uri="{FF2B5EF4-FFF2-40B4-BE49-F238E27FC236}">
                <a16:creationId xmlns:a16="http://schemas.microsoft.com/office/drawing/2014/main" id="{9AADB053-F704-462A-F8AD-5AB3EF4DFBF5}"/>
              </a:ext>
            </a:extLst>
          </p:cNvPr>
          <p:cNvSpPr txBox="1"/>
          <p:nvPr/>
        </p:nvSpPr>
        <p:spPr>
          <a:xfrm>
            <a:off x="426669" y="1896534"/>
            <a:ext cx="3846078" cy="4191000"/>
          </a:xfrm>
          <a:prstGeom prst="rect">
            <a:avLst/>
          </a:prstGeom>
        </p:spPr>
        <p:txBody>
          <a:bodyPr vert="horz" lIns="91440" tIns="45720" rIns="91440" bIns="45720" rtlCol="0" anchor="t">
            <a:normAutofit fontScale="92500" lnSpcReduction="10000"/>
          </a:bodyPr>
          <a:lstStyle/>
          <a:p>
            <a:pPr>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Firewall configuration is a fundamental defense against DoS and DDoS attacks. Traffic filtering methodologies involve creating rules to block malicious traffic based on source IP addresses, ports, or packet content. Load balancing distributes traffic across multiple servers, preventing any single server from becoming overwhelmed. Intrusion Prevention Systems (IPS) automatically detect and block malicious traffic. </a:t>
            </a:r>
          </a:p>
          <a:p>
            <a:pPr>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Implementing these mitigation strategies in a layered approach provides comprehensive protection against attacks. Combining multiple defenses ensures that even if one layer fails, others will still provide security.</a:t>
            </a:r>
          </a:p>
          <a:p>
            <a:pPr>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Firewall configuration techniques  </a:t>
            </a:r>
          </a:p>
          <a:p>
            <a:pPr>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Traffic filtering methodologies</a:t>
            </a:r>
          </a:p>
          <a:p>
            <a:pPr>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Load balancing approaches</a:t>
            </a:r>
          </a:p>
          <a:p>
            <a:pPr>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Intrusion prevention systems (IPS)</a:t>
            </a:r>
          </a:p>
          <a:p>
            <a:pPr>
              <a:lnSpc>
                <a:spcPct val="90000"/>
              </a:lnSpc>
              <a:spcBef>
                <a:spcPct val="20000"/>
              </a:spcBef>
              <a:spcAft>
                <a:spcPts val="600"/>
              </a:spcAft>
              <a:buClr>
                <a:schemeClr val="tx2"/>
              </a:buClr>
              <a:buSzPct val="70000"/>
              <a:buFont typeface="Wingdings 2" charset="2"/>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a:p>
            <a:pPr>
              <a:lnSpc>
                <a:spcPct val="90000"/>
              </a:lnSpc>
              <a:spcBef>
                <a:spcPct val="20000"/>
              </a:spcBef>
              <a:spcAft>
                <a:spcPts val="600"/>
              </a:spcAft>
              <a:buClr>
                <a:schemeClr val="tx2"/>
              </a:buClr>
              <a:buSzPct val="70000"/>
              <a:buFont typeface="Wingdings 2" charset="2"/>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a:p>
            <a:pPr>
              <a:lnSpc>
                <a:spcPct val="90000"/>
              </a:lnSpc>
              <a:spcBef>
                <a:spcPct val="20000"/>
              </a:spcBef>
              <a:spcAft>
                <a:spcPts val="600"/>
              </a:spcAft>
              <a:buClr>
                <a:schemeClr val="tx2"/>
              </a:buClr>
              <a:buSzPct val="70000"/>
              <a:buFont typeface="Wingdings 2" charset="2"/>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a:p>
            <a:pPr>
              <a:lnSpc>
                <a:spcPct val="90000"/>
              </a:lnSpc>
              <a:spcBef>
                <a:spcPct val="20000"/>
              </a:spcBef>
              <a:spcAft>
                <a:spcPts val="600"/>
              </a:spcAft>
              <a:buClr>
                <a:schemeClr val="tx2"/>
              </a:buClr>
              <a:buSzPct val="70000"/>
              <a:buFont typeface="Wingdings 2" charset="2"/>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p:txBody>
      </p:sp>
      <p:pic>
        <p:nvPicPr>
          <p:cNvPr id="19" name="Picture 18">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2" name="Image 0" descr="Electronic circuit board">
            <a:extLst>
              <a:ext uri="{FF2B5EF4-FFF2-40B4-BE49-F238E27FC236}">
                <a16:creationId xmlns:a16="http://schemas.microsoft.com/office/drawing/2014/main" id="{9C004B66-FB56-F3E3-5A07-B9EFC29B27D9}"/>
              </a:ext>
            </a:extLst>
          </p:cNvPr>
          <p:cNvPicPr>
            <a:picLocks noChangeAspect="1"/>
          </p:cNvPicPr>
          <p:nvPr/>
        </p:nvPicPr>
        <p:blipFill>
          <a:blip r:embed="rId4"/>
          <a:srcRect l="13317" r="13316" b="-1"/>
          <a:stretch/>
        </p:blipFill>
        <p:spPr>
          <a:xfrm>
            <a:off x="4654295" y="10"/>
            <a:ext cx="7537705" cy="6857990"/>
          </a:xfrm>
          <a:prstGeom prst="rect">
            <a:avLst/>
          </a:prstGeom>
        </p:spPr>
      </p:pic>
    </p:spTree>
    <p:extLst>
      <p:ext uri="{BB962C8B-B14F-4D97-AF65-F5344CB8AC3E}">
        <p14:creationId xmlns:p14="http://schemas.microsoft.com/office/powerpoint/2010/main" val="3867183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Robot operating a machine">
            <a:extLst>
              <a:ext uri="{FF2B5EF4-FFF2-40B4-BE49-F238E27FC236}">
                <a16:creationId xmlns:a16="http://schemas.microsoft.com/office/drawing/2014/main" id="{1731D823-855E-5D73-E5FA-52C63249789B}"/>
              </a:ext>
            </a:extLst>
          </p:cNvPr>
          <p:cNvPicPr>
            <a:picLocks noChangeAspect="1"/>
          </p:cNvPicPr>
          <p:nvPr/>
        </p:nvPicPr>
        <p:blipFill>
          <a:blip r:embed="rId2">
            <a:alphaModFix amt="25000"/>
          </a:blip>
          <a:srcRect t="3596" b="23114"/>
          <a:stretch/>
        </p:blipFill>
        <p:spPr>
          <a:xfrm>
            <a:off x="20" y="10"/>
            <a:ext cx="12191980" cy="6857990"/>
          </a:xfrm>
          <a:prstGeom prst="rect">
            <a:avLst/>
          </a:prstGeom>
        </p:spPr>
      </p:pic>
      <p:sp>
        <p:nvSpPr>
          <p:cNvPr id="3" name="TextBox 2">
            <a:extLst>
              <a:ext uri="{FF2B5EF4-FFF2-40B4-BE49-F238E27FC236}">
                <a16:creationId xmlns:a16="http://schemas.microsoft.com/office/drawing/2014/main" id="{12D546E6-AB92-2CC9-B662-3727BFD66134}"/>
              </a:ext>
            </a:extLst>
          </p:cNvPr>
          <p:cNvSpPr txBox="1"/>
          <p:nvPr/>
        </p:nvSpPr>
        <p:spPr>
          <a:xfrm>
            <a:off x="913795" y="609600"/>
            <a:ext cx="10353762" cy="970450"/>
          </a:xfrm>
          <a:prstGeom prst="rect">
            <a:avLst/>
          </a:prstGeom>
        </p:spPr>
        <p:txBody>
          <a:bodyPr vert="horz" lIns="91440" tIns="45720" rIns="91440" bIns="45720" rtlCol="0" anchor="ctr">
            <a:normAutofit/>
          </a:bodyPr>
          <a:lstStyle/>
          <a:p>
            <a:pPr algn="ctr">
              <a:spcBef>
                <a:spcPct val="0"/>
              </a:spcBef>
              <a:spcAft>
                <a:spcPts val="600"/>
              </a:spcAft>
            </a:pPr>
            <a:r>
              <a:rPr lang="en-US" sz="4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a typeface="+mj-ea"/>
              </a:rPr>
              <a:t>Advanced Detection Techniques</a:t>
            </a:r>
          </a:p>
        </p:txBody>
      </p:sp>
      <p:sp>
        <p:nvSpPr>
          <p:cNvPr id="5" name="TextBox 4">
            <a:extLst>
              <a:ext uri="{FF2B5EF4-FFF2-40B4-BE49-F238E27FC236}">
                <a16:creationId xmlns:a16="http://schemas.microsoft.com/office/drawing/2014/main" id="{34AA7185-A569-6CFC-F208-56CEB3C6E5CF}"/>
              </a:ext>
            </a:extLst>
          </p:cNvPr>
          <p:cNvSpPr txBox="1"/>
          <p:nvPr/>
        </p:nvSpPr>
        <p:spPr>
          <a:xfrm>
            <a:off x="913795" y="1732449"/>
            <a:ext cx="10353762" cy="4058751"/>
          </a:xfrm>
          <a:prstGeom prst="rect">
            <a:avLst/>
          </a:prstGeom>
        </p:spPr>
        <p:txBody>
          <a:bodyPr vert="horz" lIns="91440" tIns="45720" rIns="91440" bIns="45720" rtlCol="0" anchor="ctr">
            <a:normAutofit fontScale="92500"/>
          </a:bodyPr>
          <a:lstStyle/>
          <a:p>
            <a:pPr marL="0" indent="0">
              <a:spcBef>
                <a:spcPct val="20000"/>
              </a:spcBef>
              <a:spcAft>
                <a:spcPts val="600"/>
              </a:spcAft>
              <a:buClr>
                <a:schemeClr val="tx2"/>
              </a:buClr>
              <a:buSzPct val="70000"/>
              <a:buFont typeface="Wingdings 2" charset="2"/>
              <a:buNone/>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Machine learning-based anomaly detection employs algorithms to identify deviations from normal network behavior. Real-time threat intelligence integration provides up-to-date information on known attack patterns and malicious IP addresses. Predictive attack prevention models analyze historical data to forecast future attack attempts. Automated response mechanisms automatically trigger countermeasures when attacks are detected.</a:t>
            </a:r>
          </a:p>
          <a:p>
            <a:pPr marL="0" indent="0">
              <a:spcBef>
                <a:spcPct val="20000"/>
              </a:spcBef>
              <a:spcAft>
                <a:spcPts val="600"/>
              </a:spcAft>
              <a:buClr>
                <a:schemeClr val="tx2"/>
              </a:buClr>
              <a:buSzPct val="70000"/>
              <a:buFont typeface="Wingdings 2" charset="2"/>
              <a:buNone/>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a:p>
            <a:pPr>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Threat-hunting and incident response teams should be equipped with advanced detection tools. Early detection and automated responses can minimize the impact of successful intrusions.</a:t>
            </a:r>
          </a:p>
          <a:p>
            <a:pPr>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a:p>
            <a:pPr>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Machine learning-based anomaly detection. Real-time threat intelligence integration. Predictive attack prevention models. Automated response mechanisms.</a:t>
            </a:r>
          </a:p>
          <a:p>
            <a:pPr marL="0" indent="0">
              <a:spcBef>
                <a:spcPct val="20000"/>
              </a:spcBef>
              <a:spcAft>
                <a:spcPts val="600"/>
              </a:spcAft>
              <a:buClr>
                <a:schemeClr val="tx2"/>
              </a:buClr>
              <a:buSzPct val="70000"/>
              <a:buFont typeface="Wingdings 2" charset="2"/>
              <a:buNone/>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p:txBody>
      </p:sp>
    </p:spTree>
    <p:extLst>
      <p:ext uri="{BB962C8B-B14F-4D97-AF65-F5344CB8AC3E}">
        <p14:creationId xmlns:p14="http://schemas.microsoft.com/office/powerpoint/2010/main" val="2413933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CBA6F9-4646-16D7-4332-9941B46031B3}"/>
              </a:ext>
            </a:extLst>
          </p:cNvPr>
          <p:cNvSpPr txBox="1"/>
          <p:nvPr/>
        </p:nvSpPr>
        <p:spPr>
          <a:xfrm>
            <a:off x="498542" y="695687"/>
            <a:ext cx="7186309" cy="1200329"/>
          </a:xfrm>
          <a:prstGeom prst="rect">
            <a:avLst/>
          </a:prstGeom>
          <a:noFill/>
        </p:spPr>
        <p:txBody>
          <a:bodyPr wrap="square">
            <a:spAutoFit/>
          </a:bodyPr>
          <a:lstStyle/>
          <a:p>
            <a:r>
              <a:rPr lang="en-GB" sz="3600" dirty="0">
                <a:latin typeface="Arial Black" panose="020B0A04020102020204" pitchFamily="34" charset="0"/>
              </a:rPr>
              <a:t>Case Study: Attack Simulation</a:t>
            </a:r>
          </a:p>
        </p:txBody>
      </p:sp>
      <p:sp>
        <p:nvSpPr>
          <p:cNvPr id="9" name="TextBox 8">
            <a:extLst>
              <a:ext uri="{FF2B5EF4-FFF2-40B4-BE49-F238E27FC236}">
                <a16:creationId xmlns:a16="http://schemas.microsoft.com/office/drawing/2014/main" id="{01A37F46-AACE-C27B-740A-71E4A10D498C}"/>
              </a:ext>
            </a:extLst>
          </p:cNvPr>
          <p:cNvSpPr txBox="1"/>
          <p:nvPr/>
        </p:nvSpPr>
        <p:spPr>
          <a:xfrm>
            <a:off x="391537" y="1988590"/>
            <a:ext cx="11301109" cy="3693319"/>
          </a:xfrm>
          <a:prstGeom prst="rect">
            <a:avLst/>
          </a:prstGeom>
          <a:noFill/>
        </p:spPr>
        <p:txBody>
          <a:bodyPr wrap="square">
            <a:spAutoFit/>
          </a:bodyPr>
          <a:lstStyle/>
          <a:p>
            <a:pPr>
              <a:buNone/>
            </a:pPr>
            <a:r>
              <a:rPr lang="en-GB" dirty="0">
                <a:latin typeface="Arial Black" panose="020B0A04020102020204" pitchFamily="34" charset="0"/>
              </a:rPr>
              <a:t>To better understand real-world scenarios, setting up a controlled DoS attack environment allows for analysis without impacting production networks. Wireshark can then be used to capture and </a:t>
            </a:r>
            <a:r>
              <a:rPr lang="en-GB" dirty="0" err="1">
                <a:latin typeface="Arial Black" panose="020B0A04020102020204" pitchFamily="34" charset="0"/>
              </a:rPr>
              <a:t>analyze</a:t>
            </a:r>
            <a:r>
              <a:rPr lang="en-GB" dirty="0">
                <a:latin typeface="Arial Black" panose="020B0A04020102020204" pitchFamily="34" charset="0"/>
              </a:rPr>
              <a:t> the simulated attack traffic. Generating a detailed forensic report helps document the attack characteristics and evaluate the effectiveness of mitigation strategies.</a:t>
            </a:r>
          </a:p>
          <a:p>
            <a:pPr>
              <a:buNone/>
            </a:pPr>
            <a:endParaRPr lang="en-GB" dirty="0">
              <a:latin typeface="Arial Black" panose="020B0A04020102020204" pitchFamily="34" charset="0"/>
            </a:endParaRPr>
          </a:p>
          <a:p>
            <a:pPr>
              <a:buNone/>
            </a:pPr>
            <a:r>
              <a:rPr lang="en-GB" dirty="0">
                <a:latin typeface="Arial Black" panose="020B0A04020102020204" pitchFamily="34" charset="0"/>
              </a:rPr>
              <a:t>Attack simulations provide valuable lessons for improving incident response plans. Key insights gained from simulations enable more effective mitigation strategies.</a:t>
            </a:r>
          </a:p>
          <a:p>
            <a:pPr>
              <a:buNone/>
            </a:pPr>
            <a:endParaRPr lang="en-GB" dirty="0">
              <a:latin typeface="Arial Black" panose="020B0A04020102020204" pitchFamily="34" charset="0"/>
            </a:endParaRPr>
          </a:p>
          <a:p>
            <a:pPr>
              <a:buFont typeface="Arial" panose="020B0604020202020204" pitchFamily="34" charset="0"/>
              <a:buChar char="•"/>
            </a:pPr>
            <a:r>
              <a:rPr lang="en-GB" dirty="0">
                <a:latin typeface="Arial Black" panose="020B0A04020102020204" pitchFamily="34" charset="0"/>
              </a:rPr>
              <a:t>Controlled DoS attack environment</a:t>
            </a:r>
          </a:p>
          <a:p>
            <a:pPr>
              <a:buFont typeface="Arial" panose="020B0604020202020204" pitchFamily="34" charset="0"/>
              <a:buChar char="•"/>
            </a:pPr>
            <a:r>
              <a:rPr lang="en-GB" dirty="0">
                <a:latin typeface="Arial Black" panose="020B0A04020102020204" pitchFamily="34" charset="0"/>
              </a:rPr>
              <a:t>Wireshark capture and analysis demonstration</a:t>
            </a:r>
          </a:p>
          <a:p>
            <a:pPr>
              <a:buFont typeface="Arial" panose="020B0604020202020204" pitchFamily="34" charset="0"/>
              <a:buChar char="•"/>
            </a:pPr>
            <a:r>
              <a:rPr lang="en-GB" dirty="0">
                <a:latin typeface="Arial Black" panose="020B0A04020102020204" pitchFamily="34" charset="0"/>
              </a:rPr>
              <a:t>Detailed forensic report generation</a:t>
            </a:r>
          </a:p>
          <a:p>
            <a:pPr>
              <a:buFont typeface="Arial" panose="020B0604020202020204" pitchFamily="34" charset="0"/>
              <a:buChar char="•"/>
            </a:pPr>
            <a:r>
              <a:rPr lang="en-GB" dirty="0">
                <a:latin typeface="Arial Black" panose="020B0A04020102020204" pitchFamily="34" charset="0"/>
              </a:rPr>
              <a:t>Lessons learned and key insights</a:t>
            </a:r>
          </a:p>
        </p:txBody>
      </p:sp>
    </p:spTree>
    <p:extLst>
      <p:ext uri="{BB962C8B-B14F-4D97-AF65-F5344CB8AC3E}">
        <p14:creationId xmlns:p14="http://schemas.microsoft.com/office/powerpoint/2010/main" val="1224099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6191AE2B-CCAA-6622-2086-900408D05E4D}"/>
              </a:ext>
            </a:extLst>
          </p:cNvPr>
          <p:cNvPicPr>
            <a:picLocks noChangeAspect="1"/>
          </p:cNvPicPr>
          <p:nvPr/>
        </p:nvPicPr>
        <p:blipFill>
          <a:blip r:embed="rId2">
            <a:alphaModFix amt="40000"/>
          </a:blip>
          <a:srcRect t="42161" b="20292"/>
          <a:stretch/>
        </p:blipFill>
        <p:spPr>
          <a:xfrm>
            <a:off x="-2" y="-4"/>
            <a:ext cx="12192001" cy="6858001"/>
          </a:xfrm>
          <a:prstGeom prst="rect">
            <a:avLst/>
          </a:prstGeom>
        </p:spPr>
      </p:pic>
      <p:sp>
        <p:nvSpPr>
          <p:cNvPr id="2" name="Title 1">
            <a:extLst>
              <a:ext uri="{FF2B5EF4-FFF2-40B4-BE49-F238E27FC236}">
                <a16:creationId xmlns:a16="http://schemas.microsoft.com/office/drawing/2014/main" id="{709C79FF-31E5-71AE-6CC6-BFAE74520A4F}"/>
              </a:ext>
            </a:extLst>
          </p:cNvPr>
          <p:cNvSpPr>
            <a:spLocks noGrp="1"/>
          </p:cNvSpPr>
          <p:nvPr>
            <p:ph type="ctrTitle"/>
          </p:nvPr>
        </p:nvSpPr>
        <p:spPr>
          <a:xfrm>
            <a:off x="517869" y="978407"/>
            <a:ext cx="8185863" cy="3696781"/>
          </a:xfrm>
        </p:spPr>
        <p:txBody>
          <a:bodyPr anchor="t">
            <a:noAutofit/>
          </a:bodyPr>
          <a:lstStyle/>
          <a:p>
            <a:pPr>
              <a:lnSpc>
                <a:spcPct val="90000"/>
              </a:lnSpc>
            </a:pPr>
            <a:r>
              <a:rPr lang="en-US" sz="6000" dirty="0">
                <a:solidFill>
                  <a:schemeClr val="tx1"/>
                </a:solidFill>
                <a:latin typeface="Arial Black" panose="020B0A04020102020204" pitchFamily="34" charset="0"/>
                <a:ea typeface="Roboto Slab" pitchFamily="34" charset="-122"/>
                <a:cs typeface="Roboto Slab" pitchFamily="34" charset="-120"/>
              </a:rPr>
              <a:t>TRAFFIC ANALYSIS DURING A DOS/DDOS ATTACK USING WIRESHARK</a:t>
            </a:r>
            <a:br>
              <a:rPr lang="en-US" sz="6000" dirty="0">
                <a:solidFill>
                  <a:schemeClr val="tx1">
                    <a:lumMod val="95000"/>
                  </a:schemeClr>
                </a:solidFill>
                <a:latin typeface="Arial Black" panose="020B0A04020102020204" pitchFamily="34" charset="0"/>
              </a:rPr>
            </a:br>
            <a:endParaRPr lang="en-GB" sz="6000" dirty="0">
              <a:solidFill>
                <a:schemeClr val="tx1">
                  <a:lumMod val="95000"/>
                </a:schemeClr>
              </a:solidFill>
              <a:latin typeface="Arial Black" panose="020B0A04020102020204" pitchFamily="34" charset="0"/>
            </a:endParaRPr>
          </a:p>
        </p:txBody>
      </p:sp>
    </p:spTree>
    <p:extLst>
      <p:ext uri="{BB962C8B-B14F-4D97-AF65-F5344CB8AC3E}">
        <p14:creationId xmlns:p14="http://schemas.microsoft.com/office/powerpoint/2010/main" val="54553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descr="Abstract background of node and mesh">
            <a:extLst>
              <a:ext uri="{FF2B5EF4-FFF2-40B4-BE49-F238E27FC236}">
                <a16:creationId xmlns:a16="http://schemas.microsoft.com/office/drawing/2014/main" id="{D4701912-DC21-A1F7-0BB9-25E8C5750EC6}"/>
              </a:ext>
            </a:extLst>
          </p:cNvPr>
          <p:cNvPicPr>
            <a:picLocks noChangeAspect="1"/>
          </p:cNvPicPr>
          <p:nvPr/>
        </p:nvPicPr>
        <p:blipFill>
          <a:blip r:embed="rId4">
            <a:duotone>
              <a:prstClr val="black"/>
              <a:schemeClr val="tx2">
                <a:tint val="45000"/>
                <a:satMod val="400000"/>
              </a:schemeClr>
            </a:duotone>
            <a:alphaModFix amt="35000"/>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7F917DD3-8E8A-9E53-ED58-4F5A3C4E8362}"/>
              </a:ext>
            </a:extLst>
          </p:cNvPr>
          <p:cNvSpPr txBox="1"/>
          <p:nvPr/>
        </p:nvSpPr>
        <p:spPr>
          <a:xfrm>
            <a:off x="913795" y="691117"/>
            <a:ext cx="10353762" cy="4837813"/>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tx2"/>
              </a:buClr>
              <a:buSzPct val="70000"/>
              <a:buFont typeface="Wingdings 2" charset="2"/>
              <a:buNone/>
            </a:pPr>
            <a:r>
              <a:rPr lang="en-US" sz="4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Conclusion and Future Perspectives</a:t>
            </a:r>
          </a:p>
          <a:p>
            <a:pPr>
              <a:lnSpc>
                <a:spcPct val="90000"/>
              </a:lnSpc>
              <a:spcBef>
                <a:spcPct val="20000"/>
              </a:spcBef>
              <a:spcAft>
                <a:spcPts val="600"/>
              </a:spcAft>
              <a:buClr>
                <a:schemeClr val="tx2"/>
              </a:buClr>
              <a:buSzPct val="70000"/>
              <a:buFont typeface="Wingdings 2" charset="2"/>
              <a:buNone/>
            </a:pPr>
            <a:endParaRPr lang="en-US" sz="3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a:p>
            <a:pPr>
              <a:lnSpc>
                <a:spcPct val="90000"/>
              </a:lnSpc>
              <a:spcBef>
                <a:spcPct val="20000"/>
              </a:spcBef>
              <a:spcAft>
                <a:spcPts val="600"/>
              </a:spcAft>
              <a:buClr>
                <a:schemeClr val="tx2"/>
              </a:buClr>
              <a:buSzPct val="70000"/>
              <a:buFont typeface="Wingdings 2" charset="2"/>
              <a:buNone/>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The cybersecurity landscape is constantly evolving, requiring continuous monitoring and proactive defense. As attack techniques become more sophisticated, emerging defensive technologies such as AI-powered security solutions are crucial. Implementing strong security policies and continually updating network defenses will increase protection.</a:t>
            </a:r>
          </a:p>
          <a:p>
            <a:pPr>
              <a:lnSpc>
                <a:spcPct val="90000"/>
              </a:lnSpc>
              <a:spcBef>
                <a:spcPct val="20000"/>
              </a:spcBef>
              <a:spcAft>
                <a:spcPts val="600"/>
              </a:spcAft>
              <a:buClr>
                <a:schemeClr val="tx2"/>
              </a:buClr>
              <a:buSzPct val="70000"/>
              <a:buFont typeface="Wingdings 2" charset="2"/>
              <a:buNone/>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a:p>
            <a:pPr>
              <a:lnSpc>
                <a:spcPct val="90000"/>
              </a:lnSpc>
              <a:spcBef>
                <a:spcPct val="20000"/>
              </a:spcBef>
              <a:spcAft>
                <a:spcPts val="600"/>
              </a:spcAft>
              <a:buClr>
                <a:schemeClr val="tx2"/>
              </a:buClr>
              <a:buSzPct val="70000"/>
              <a:buFont typeface="Wingdings 2" charset="2"/>
              <a:buNone/>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Recommendations for enhancing network protection include continuous monitoring, employee training, and a strong incident response plan. Implementing these strategies will strengthen security.</a:t>
            </a:r>
          </a:p>
          <a:p>
            <a:pPr>
              <a:lnSpc>
                <a:spcPct val="90000"/>
              </a:lnSpc>
              <a:spcBef>
                <a:spcPct val="20000"/>
              </a:spcBef>
              <a:spcAft>
                <a:spcPts val="600"/>
              </a:spcAft>
              <a:buClr>
                <a:schemeClr val="tx2"/>
              </a:buClr>
              <a:buSzPct val="70000"/>
              <a:buFont typeface="Wingdings 2" charset="2"/>
              <a:buNone/>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endParaRPr>
          </a:p>
          <a:p>
            <a:pPr>
              <a:lnSpc>
                <a:spcPct val="90000"/>
              </a:lnSpc>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Black" panose="020B0A04020102020204" pitchFamily="34" charset="0"/>
              </a:rPr>
              <a:t>Evolving cybersecurity landscape. Importance of continuous monitoring. Emerging defensive technologies. Recommendations for network protection.</a:t>
            </a:r>
          </a:p>
        </p:txBody>
      </p:sp>
    </p:spTree>
    <p:extLst>
      <p:ext uri="{BB962C8B-B14F-4D97-AF65-F5344CB8AC3E}">
        <p14:creationId xmlns:p14="http://schemas.microsoft.com/office/powerpoint/2010/main" val="388625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5448-54AB-FDA0-FFFC-2FA23C0CBAED}"/>
              </a:ext>
            </a:extLst>
          </p:cNvPr>
          <p:cNvSpPr>
            <a:spLocks noGrp="1"/>
          </p:cNvSpPr>
          <p:nvPr>
            <p:ph type="title"/>
          </p:nvPr>
        </p:nvSpPr>
        <p:spPr>
          <a:xfrm>
            <a:off x="521208" y="978408"/>
            <a:ext cx="4754880" cy="1463040"/>
          </a:xfrm>
        </p:spPr>
        <p:txBody>
          <a:bodyPr>
            <a:normAutofit/>
          </a:bodyPr>
          <a:lstStyle/>
          <a:p>
            <a:r>
              <a:rPr lang="en-GB" dirty="0">
                <a:latin typeface="Arial Black" panose="020B0A04020102020204" pitchFamily="34" charset="0"/>
              </a:rPr>
              <a:t>WHAT IS IT ABOUT</a:t>
            </a:r>
          </a:p>
        </p:txBody>
      </p:sp>
      <p:sp>
        <p:nvSpPr>
          <p:cNvPr id="3" name="Content Placeholder 2">
            <a:extLst>
              <a:ext uri="{FF2B5EF4-FFF2-40B4-BE49-F238E27FC236}">
                <a16:creationId xmlns:a16="http://schemas.microsoft.com/office/drawing/2014/main" id="{6B481334-06CC-0E56-88D5-ABF67C00AF6C}"/>
              </a:ext>
            </a:extLst>
          </p:cNvPr>
          <p:cNvSpPr>
            <a:spLocks noGrp="1"/>
          </p:cNvSpPr>
          <p:nvPr>
            <p:ph idx="1"/>
          </p:nvPr>
        </p:nvSpPr>
        <p:spPr>
          <a:xfrm>
            <a:off x="521208" y="2578608"/>
            <a:ext cx="4672584" cy="3767328"/>
          </a:xfrm>
        </p:spPr>
        <p:txBody>
          <a:bodyPr>
            <a:normAutofit/>
          </a:bodyPr>
          <a:lstStyle/>
          <a:p>
            <a:pPr marL="0" indent="0">
              <a:buNone/>
            </a:pPr>
            <a:r>
              <a:rPr lang="en-GB" dirty="0">
                <a:latin typeface="Arial Black" panose="020B0A04020102020204" pitchFamily="34" charset="0"/>
              </a:rPr>
              <a:t>In today's digital landscape, understanding network traffic is crucial for identifying and mitigating cyber threats. This presentation delves into the intricacies of traffic analysis during Denial of Service (DoS) and Distributed Denial of Service (DDoS) attacks using Wireshark, a powerful forensic analysis tool. </a:t>
            </a:r>
          </a:p>
        </p:txBody>
      </p:sp>
      <p:pic>
        <p:nvPicPr>
          <p:cNvPr id="7" name="Graphic 6" descr="Abstract technological connection">
            <a:extLst>
              <a:ext uri="{FF2B5EF4-FFF2-40B4-BE49-F238E27FC236}">
                <a16:creationId xmlns:a16="http://schemas.microsoft.com/office/drawing/2014/main" id="{8EDB799C-14A9-B268-ECA1-5B2551D4122C}"/>
              </a:ext>
            </a:extLst>
          </p:cNvPr>
          <p:cNvPicPr>
            <a:picLocks noChangeAspect="1"/>
          </p:cNvPicPr>
          <p:nvPr/>
        </p:nvPicPr>
        <p:blipFill>
          <a:blip r:embed="rId2">
            <a:extLst>
              <a:ext uri="{28A0092B-C50C-407E-A947-70E740481C1C}">
                <a14:useLocalDpi xmlns:a14="http://schemas.microsoft.com/office/drawing/2010/main" val="0"/>
              </a:ext>
            </a:extLst>
          </a:blip>
          <a:srcRect l="27564" r="17508" b="1"/>
          <a:stretch/>
        </p:blipFill>
        <p:spPr>
          <a:xfrm>
            <a:off x="5958018" y="508090"/>
            <a:ext cx="5709726" cy="5846989"/>
          </a:xfrm>
          <a:prstGeom prst="rect">
            <a:avLst/>
          </a:prstGeom>
        </p:spPr>
      </p:pic>
    </p:spTree>
    <p:extLst>
      <p:ext uri="{BB962C8B-B14F-4D97-AF65-F5344CB8AC3E}">
        <p14:creationId xmlns:p14="http://schemas.microsoft.com/office/powerpoint/2010/main" val="3737659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s on a display with reflection of office">
            <a:extLst>
              <a:ext uri="{FF2B5EF4-FFF2-40B4-BE49-F238E27FC236}">
                <a16:creationId xmlns:a16="http://schemas.microsoft.com/office/drawing/2014/main" id="{2FC4EBED-D6BE-DA09-5562-89797BB63277}"/>
              </a:ext>
            </a:extLst>
          </p:cNvPr>
          <p:cNvPicPr>
            <a:picLocks noChangeAspect="1"/>
          </p:cNvPicPr>
          <p:nvPr/>
        </p:nvPicPr>
        <p:blipFill>
          <a:blip r:embed="rId2">
            <a:alphaModFix amt="25000"/>
            <a:extLst>
              <a:ext uri="{28A0092B-C50C-407E-A947-70E740481C1C}">
                <a14:useLocalDpi xmlns:a14="http://schemas.microsoft.com/office/drawing/2010/main" val="0"/>
              </a:ext>
            </a:extLst>
          </a:blip>
          <a:srcRect t="10462" b="5269"/>
          <a:stretch/>
        </p:blipFill>
        <p:spPr>
          <a:xfrm>
            <a:off x="20" y="10"/>
            <a:ext cx="12191980" cy="6857990"/>
          </a:xfrm>
          <a:prstGeom prst="rect">
            <a:avLst/>
          </a:prstGeom>
        </p:spPr>
      </p:pic>
      <p:sp>
        <p:nvSpPr>
          <p:cNvPr id="2" name="Title 1">
            <a:extLst>
              <a:ext uri="{FF2B5EF4-FFF2-40B4-BE49-F238E27FC236}">
                <a16:creationId xmlns:a16="http://schemas.microsoft.com/office/drawing/2014/main" id="{9B9A62D8-DE7F-EFD7-954A-765980927C09}"/>
              </a:ext>
            </a:extLst>
          </p:cNvPr>
          <p:cNvSpPr>
            <a:spLocks noGrp="1"/>
          </p:cNvSpPr>
          <p:nvPr>
            <p:ph type="title"/>
          </p:nvPr>
        </p:nvSpPr>
        <p:spPr>
          <a:xfrm>
            <a:off x="913795" y="609600"/>
            <a:ext cx="10353762" cy="970450"/>
          </a:xfrm>
        </p:spPr>
        <p:txBody>
          <a:bodyPr>
            <a:normAutofit/>
          </a:bodyPr>
          <a:lstStyle/>
          <a:p>
            <a:r>
              <a:rPr lang="en-GB" sz="3700">
                <a:latin typeface="Arial Black" panose="020B0A04020102020204" pitchFamily="34" charset="0"/>
              </a:rPr>
              <a:t>Introduction to TCP/IP Protocol Suite</a:t>
            </a:r>
          </a:p>
        </p:txBody>
      </p:sp>
      <p:sp>
        <p:nvSpPr>
          <p:cNvPr id="3" name="Content Placeholder 2">
            <a:extLst>
              <a:ext uri="{FF2B5EF4-FFF2-40B4-BE49-F238E27FC236}">
                <a16:creationId xmlns:a16="http://schemas.microsoft.com/office/drawing/2014/main" id="{DA34D896-9D40-8878-4BF0-8EA3E6302346}"/>
              </a:ext>
            </a:extLst>
          </p:cNvPr>
          <p:cNvSpPr>
            <a:spLocks noGrp="1"/>
          </p:cNvSpPr>
          <p:nvPr>
            <p:ph idx="1"/>
          </p:nvPr>
        </p:nvSpPr>
        <p:spPr>
          <a:xfrm>
            <a:off x="913795" y="1732449"/>
            <a:ext cx="10353762" cy="4058751"/>
          </a:xfrm>
        </p:spPr>
        <p:txBody>
          <a:bodyPr anchor="ctr">
            <a:normAutofit/>
          </a:bodyPr>
          <a:lstStyle/>
          <a:p>
            <a:pPr marL="36900" indent="0">
              <a:lnSpc>
                <a:spcPct val="90000"/>
              </a:lnSpc>
              <a:buNone/>
            </a:pPr>
            <a:r>
              <a:rPr lang="en-GB" sz="1300">
                <a:latin typeface="Arial Black" panose="020B0A04020102020204" pitchFamily="34" charset="0"/>
              </a:rPr>
              <a:t>TCP/IP is the backbone of the internet and networking.</a:t>
            </a:r>
          </a:p>
          <a:p>
            <a:pPr marL="36900" indent="0">
              <a:lnSpc>
                <a:spcPct val="90000"/>
              </a:lnSpc>
              <a:buNone/>
            </a:pPr>
            <a:r>
              <a:rPr lang="en-GB" sz="1300">
                <a:latin typeface="Arial Black" panose="020B0A04020102020204" pitchFamily="34" charset="0"/>
              </a:rPr>
              <a:t>It consists of four layers: </a:t>
            </a:r>
          </a:p>
          <a:p>
            <a:pPr>
              <a:lnSpc>
                <a:spcPct val="90000"/>
              </a:lnSpc>
            </a:pPr>
            <a:r>
              <a:rPr lang="en-GB" sz="1300">
                <a:latin typeface="Arial Black" panose="020B0A04020102020204" pitchFamily="34" charset="0"/>
              </a:rPr>
              <a:t>Application Layer – Manages network services (HTTP, FTP, DNS).</a:t>
            </a:r>
          </a:p>
          <a:p>
            <a:pPr>
              <a:lnSpc>
                <a:spcPct val="90000"/>
              </a:lnSpc>
            </a:pPr>
            <a:r>
              <a:rPr lang="en-GB" sz="1300">
                <a:latin typeface="Arial Black" panose="020B0A04020102020204" pitchFamily="34" charset="0"/>
              </a:rPr>
              <a:t>Transport Layer –  Ensures reliable/unreliable data delivery (TCP, UDP).</a:t>
            </a:r>
          </a:p>
          <a:p>
            <a:pPr>
              <a:lnSpc>
                <a:spcPct val="90000"/>
              </a:lnSpc>
            </a:pPr>
            <a:r>
              <a:rPr lang="en-GB" sz="1300">
                <a:latin typeface="Arial Black" panose="020B0A04020102020204" pitchFamily="34" charset="0"/>
              </a:rPr>
              <a:t>Internet Layer – Responsible for packet routing &amp; addressing (IP).</a:t>
            </a:r>
          </a:p>
          <a:p>
            <a:pPr>
              <a:lnSpc>
                <a:spcPct val="90000"/>
              </a:lnSpc>
            </a:pPr>
            <a:r>
              <a:rPr lang="en-GB" sz="1300">
                <a:latin typeface="Arial Black" panose="020B0A04020102020204" pitchFamily="34" charset="0"/>
              </a:rPr>
              <a:t>Network Interface Layer – Deals with physical transmission (Ethernet, Wi-Fi).</a:t>
            </a:r>
          </a:p>
          <a:p>
            <a:pPr marL="36900" indent="0">
              <a:lnSpc>
                <a:spcPct val="90000"/>
              </a:lnSpc>
              <a:buNone/>
            </a:pPr>
            <a:r>
              <a:rPr lang="en-GB" sz="1300" b="1" i="1">
                <a:latin typeface="Arial Black" panose="020B0A04020102020204" pitchFamily="34" charset="0"/>
              </a:rPr>
              <a:t>Why is TCP/IP important for cybersecurity?</a:t>
            </a:r>
          </a:p>
          <a:p>
            <a:pPr>
              <a:lnSpc>
                <a:spcPct val="90000"/>
              </a:lnSpc>
            </a:pPr>
            <a:r>
              <a:rPr lang="en-GB" sz="1300">
                <a:latin typeface="Arial Black" panose="020B0A04020102020204" pitchFamily="34" charset="0"/>
              </a:rPr>
              <a:t>Every communication follows TCP/IP protocols.</a:t>
            </a:r>
          </a:p>
          <a:p>
            <a:pPr>
              <a:lnSpc>
                <a:spcPct val="90000"/>
              </a:lnSpc>
            </a:pPr>
            <a:r>
              <a:rPr lang="en-GB" sz="1300">
                <a:latin typeface="Arial Black" panose="020B0A04020102020204" pitchFamily="34" charset="0"/>
              </a:rPr>
              <a:t>DoS/DDoS attacks exploit TCP/IP vulnerabilities, disrupting services.</a:t>
            </a:r>
          </a:p>
          <a:p>
            <a:pPr marL="36900" indent="0">
              <a:lnSpc>
                <a:spcPct val="90000"/>
              </a:lnSpc>
              <a:buNone/>
            </a:pPr>
            <a:endParaRPr lang="en-GB" sz="1300">
              <a:latin typeface="Arial Black" panose="020B0A04020102020204" pitchFamily="34" charset="0"/>
            </a:endParaRPr>
          </a:p>
          <a:p>
            <a:pPr marL="36900" indent="0">
              <a:lnSpc>
                <a:spcPct val="90000"/>
              </a:lnSpc>
              <a:buNone/>
            </a:pPr>
            <a:r>
              <a:rPr lang="en-GB" sz="1300">
                <a:latin typeface="Arial Black" panose="020B0A04020102020204" pitchFamily="34" charset="0"/>
              </a:rPr>
              <a:t>References:</a:t>
            </a:r>
          </a:p>
          <a:p>
            <a:pPr marL="36900" indent="0">
              <a:lnSpc>
                <a:spcPct val="90000"/>
              </a:lnSpc>
              <a:buNone/>
            </a:pPr>
            <a:r>
              <a:rPr lang="en-GB" sz="1300" b="0" i="0">
                <a:effectLst/>
                <a:latin typeface="Calibri" panose="020F0502020204030204" pitchFamily="34" charset="0"/>
              </a:rPr>
              <a:t>Cisco (2024). </a:t>
            </a:r>
            <a:r>
              <a:rPr lang="en-GB" sz="1300" b="0" i="1">
                <a:effectLst/>
                <a:latin typeface="Calibri" panose="020F0502020204030204" pitchFamily="34" charset="0"/>
              </a:rPr>
              <a:t>Cisco - Global Home Page</a:t>
            </a:r>
            <a:r>
              <a:rPr lang="en-GB" sz="1300" b="0" i="0">
                <a:effectLst/>
                <a:latin typeface="Calibri" panose="020F0502020204030204" pitchFamily="34" charset="0"/>
              </a:rPr>
              <a:t>. [online] Cisco. Available at: </a:t>
            </a:r>
            <a:r>
              <a:rPr lang="en-GB" sz="1300" b="0" i="0">
                <a:effectLst/>
                <a:latin typeface="Calibri" panose="020F0502020204030204" pitchFamily="34" charset="0"/>
                <a:hlinkClick r:id="rId3">
                  <a:extLst>
                    <a:ext uri="{A12FA001-AC4F-418D-AE19-62706E023703}">
                      <ahyp:hlinkClr xmlns:ahyp="http://schemas.microsoft.com/office/drawing/2018/hyperlinkcolor" val="tx"/>
                    </a:ext>
                  </a:extLst>
                </a:hlinkClick>
              </a:rPr>
              <a:t>https://www.cisco.com/</a:t>
            </a:r>
            <a:r>
              <a:rPr lang="en-GB" sz="1300">
                <a:effectLst/>
                <a:latin typeface="Calibri" panose="020F0502020204030204" pitchFamily="34" charset="0"/>
              </a:rPr>
              <a:t>.</a:t>
            </a:r>
          </a:p>
          <a:p>
            <a:pPr>
              <a:lnSpc>
                <a:spcPct val="90000"/>
              </a:lnSpc>
              <a:buNone/>
            </a:pPr>
            <a:r>
              <a:rPr lang="en-GB" sz="1300" b="0" i="0">
                <a:effectLst/>
                <a:latin typeface="Calibri" panose="020F0502020204030204" pitchFamily="34" charset="0"/>
              </a:rPr>
              <a:t>Shacklett, M., Yasar, K. and Novotny, A. (2021). </a:t>
            </a:r>
            <a:r>
              <a:rPr lang="en-GB" sz="1300" b="0" i="1">
                <a:effectLst/>
                <a:latin typeface="Calibri" panose="020F0502020204030204" pitchFamily="34" charset="0"/>
              </a:rPr>
              <a:t>TCP/IP: What is TCP/IP and how does it work?</a:t>
            </a:r>
            <a:r>
              <a:rPr lang="en-GB" sz="1300" b="0" i="0">
                <a:effectLst/>
                <a:latin typeface="Calibri" panose="020F0502020204030204" pitchFamily="34" charset="0"/>
              </a:rPr>
              <a:t> [online] TechTarget. Available at: https://www.techtarget.com/searchnetworking/definition/TCP-IP.</a:t>
            </a:r>
          </a:p>
          <a:p>
            <a:pPr marL="36900" indent="0">
              <a:lnSpc>
                <a:spcPct val="90000"/>
              </a:lnSpc>
              <a:buNone/>
            </a:pPr>
            <a:endParaRPr lang="en-GB" sz="1300" b="0" i="0">
              <a:effectLst/>
              <a:latin typeface="Calibri" panose="020F0502020204030204" pitchFamily="34" charset="0"/>
            </a:endParaRPr>
          </a:p>
          <a:p>
            <a:pPr marL="36900" indent="0">
              <a:lnSpc>
                <a:spcPct val="90000"/>
              </a:lnSpc>
              <a:buNone/>
            </a:pPr>
            <a:endParaRPr lang="en-GB" sz="1300">
              <a:latin typeface="Arial Black" panose="020B0A04020102020204" pitchFamily="34" charset="0"/>
            </a:endParaRPr>
          </a:p>
        </p:txBody>
      </p:sp>
    </p:spTree>
    <p:extLst>
      <p:ext uri="{BB962C8B-B14F-4D97-AF65-F5344CB8AC3E}">
        <p14:creationId xmlns:p14="http://schemas.microsoft.com/office/powerpoint/2010/main" val="320458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4658-4808-2A09-0D2A-77259E48FEE6}"/>
              </a:ext>
            </a:extLst>
          </p:cNvPr>
          <p:cNvSpPr>
            <a:spLocks noGrp="1"/>
          </p:cNvSpPr>
          <p:nvPr>
            <p:ph type="title"/>
          </p:nvPr>
        </p:nvSpPr>
        <p:spPr/>
        <p:txBody>
          <a:bodyPr/>
          <a:lstStyle/>
          <a:p>
            <a:r>
              <a:rPr lang="en-GB" b="1" dirty="0">
                <a:latin typeface="Arial Black" panose="020B0A04020102020204" pitchFamily="34" charset="0"/>
              </a:rPr>
              <a:t>Transmission Control Protocol (TCP)</a:t>
            </a:r>
          </a:p>
        </p:txBody>
      </p:sp>
      <p:sp>
        <p:nvSpPr>
          <p:cNvPr id="3" name="Content Placeholder 2">
            <a:extLst>
              <a:ext uri="{FF2B5EF4-FFF2-40B4-BE49-F238E27FC236}">
                <a16:creationId xmlns:a16="http://schemas.microsoft.com/office/drawing/2014/main" id="{2370A04E-5B39-C00F-5270-24444ED248D6}"/>
              </a:ext>
            </a:extLst>
          </p:cNvPr>
          <p:cNvSpPr>
            <a:spLocks noGrp="1"/>
          </p:cNvSpPr>
          <p:nvPr>
            <p:ph idx="1"/>
          </p:nvPr>
        </p:nvSpPr>
        <p:spPr/>
        <p:txBody>
          <a:bodyPr>
            <a:normAutofit fontScale="85000" lnSpcReduction="20000"/>
          </a:bodyPr>
          <a:lstStyle/>
          <a:p>
            <a:pPr marL="36900" indent="0">
              <a:buNone/>
            </a:pPr>
            <a:r>
              <a:rPr lang="en-GB" dirty="0">
                <a:latin typeface="Arial Black" panose="020B0A04020102020204" pitchFamily="34" charset="0"/>
              </a:rPr>
              <a:t>TCP is a connection-oriented protocol used for reliable communication.</a:t>
            </a:r>
          </a:p>
          <a:p>
            <a:pPr marL="36900" indent="0">
              <a:buNone/>
            </a:pPr>
            <a:r>
              <a:rPr lang="en-GB" sz="2100" b="1" dirty="0">
                <a:latin typeface="Arial Black" panose="020B0A04020102020204" pitchFamily="34" charset="0"/>
              </a:rPr>
              <a:t>Key characteristics of TCP:</a:t>
            </a:r>
          </a:p>
          <a:p>
            <a:r>
              <a:rPr lang="en-GB" dirty="0">
                <a:latin typeface="Arial Black" panose="020B0A04020102020204" pitchFamily="34" charset="0"/>
              </a:rPr>
              <a:t>Uses three-way handshake (SYN, SYN-ACK, ACK) to establish connections.</a:t>
            </a:r>
          </a:p>
          <a:p>
            <a:r>
              <a:rPr lang="en-GB" dirty="0">
                <a:latin typeface="Arial Black" panose="020B0A04020102020204" pitchFamily="34" charset="0"/>
              </a:rPr>
              <a:t>Ensures packet sequencing, error correction, and reliability.</a:t>
            </a:r>
          </a:p>
          <a:p>
            <a:r>
              <a:rPr lang="en-GB" dirty="0">
                <a:latin typeface="Arial Black" panose="020B0A04020102020204" pitchFamily="34" charset="0"/>
              </a:rPr>
              <a:t>Used in web browsing, emails, file transfers.</a:t>
            </a:r>
          </a:p>
          <a:p>
            <a:pPr marL="36900" indent="0">
              <a:buNone/>
            </a:pPr>
            <a:r>
              <a:rPr lang="en-GB" sz="2100" dirty="0">
                <a:latin typeface="Arial Black" panose="020B0A04020102020204" pitchFamily="34" charset="0"/>
              </a:rPr>
              <a:t>TCP header structure: </a:t>
            </a:r>
            <a:r>
              <a:rPr lang="en-GB" dirty="0">
                <a:latin typeface="Arial Black" panose="020B0A04020102020204" pitchFamily="34" charset="0"/>
              </a:rPr>
              <a:t>Includes source/destination ports, sequence numbers, acknowledgment numbers, and flags.</a:t>
            </a:r>
          </a:p>
          <a:p>
            <a:pPr marL="36900" indent="0">
              <a:buNone/>
            </a:pPr>
            <a:r>
              <a:rPr lang="en-GB" dirty="0">
                <a:latin typeface="Arial Black" panose="020B0A04020102020204" pitchFamily="34" charset="0"/>
              </a:rPr>
              <a:t>Wireshark Example: Display a TCP packet capture, highlighting handshake packets.</a:t>
            </a:r>
          </a:p>
          <a:p>
            <a:pPr marL="36900" indent="0">
              <a:buNone/>
            </a:pPr>
            <a:endParaRPr lang="en-GB" dirty="0">
              <a:latin typeface="Arial Black" panose="020B0A04020102020204" pitchFamily="34" charset="0"/>
            </a:endParaRPr>
          </a:p>
          <a:p>
            <a:r>
              <a:rPr lang="en-GB" b="1" i="1" dirty="0">
                <a:solidFill>
                  <a:schemeClr val="tx1"/>
                </a:solidFill>
                <a:latin typeface="Arial Black" panose="020B0A04020102020204" pitchFamily="34" charset="0"/>
              </a:rPr>
              <a:t>REFERENCES:</a:t>
            </a:r>
          </a:p>
          <a:p>
            <a:pPr algn="l">
              <a:buNone/>
            </a:pPr>
            <a:r>
              <a:rPr lang="en-GB" b="0" dirty="0">
                <a:solidFill>
                  <a:schemeClr val="tx1"/>
                </a:solidFill>
                <a:effectLst/>
                <a:latin typeface="Arial Black" panose="020B0A04020102020204" pitchFamily="34" charset="0"/>
              </a:rPr>
              <a:t>Fortinet (2021). What is TCP/IP and How does it work? [online] Fortinet. Available at: https://www.fortinet.com/resources/cyberglossary/tcp-ip.</a:t>
            </a:r>
          </a:p>
          <a:p>
            <a:pPr marL="36900" indent="0">
              <a:buNone/>
            </a:pPr>
            <a:endParaRPr lang="en-GB" dirty="0"/>
          </a:p>
        </p:txBody>
      </p:sp>
    </p:spTree>
    <p:extLst>
      <p:ext uri="{BB962C8B-B14F-4D97-AF65-F5344CB8AC3E}">
        <p14:creationId xmlns:p14="http://schemas.microsoft.com/office/powerpoint/2010/main" val="2450536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FE92E-97A5-1CFE-566D-42D971D77694}"/>
              </a:ext>
            </a:extLst>
          </p:cNvPr>
          <p:cNvSpPr>
            <a:spLocks noGrp="1"/>
          </p:cNvSpPr>
          <p:nvPr>
            <p:ph type="title"/>
          </p:nvPr>
        </p:nvSpPr>
        <p:spPr/>
        <p:txBody>
          <a:bodyPr/>
          <a:lstStyle/>
          <a:p>
            <a:r>
              <a:rPr lang="en-GB" b="1" dirty="0">
                <a:latin typeface="Arial Black" panose="020B0A04020102020204" pitchFamily="34" charset="0"/>
              </a:rPr>
              <a:t>User Datagram Protocol (UDP)</a:t>
            </a:r>
          </a:p>
        </p:txBody>
      </p:sp>
      <p:sp>
        <p:nvSpPr>
          <p:cNvPr id="3" name="Content Placeholder 2">
            <a:extLst>
              <a:ext uri="{FF2B5EF4-FFF2-40B4-BE49-F238E27FC236}">
                <a16:creationId xmlns:a16="http://schemas.microsoft.com/office/drawing/2014/main" id="{D6DABBEA-E8A7-C3FD-7D45-295CB0A39891}"/>
              </a:ext>
            </a:extLst>
          </p:cNvPr>
          <p:cNvSpPr>
            <a:spLocks noGrp="1"/>
          </p:cNvSpPr>
          <p:nvPr>
            <p:ph idx="1"/>
          </p:nvPr>
        </p:nvSpPr>
        <p:spPr/>
        <p:txBody>
          <a:bodyPr>
            <a:normAutofit fontScale="85000" lnSpcReduction="20000"/>
          </a:bodyPr>
          <a:lstStyle/>
          <a:p>
            <a:pPr marL="36900" indent="0">
              <a:buNone/>
            </a:pPr>
            <a:r>
              <a:rPr lang="en-GB" dirty="0">
                <a:latin typeface="Arial Black" panose="020B0A04020102020204" pitchFamily="34" charset="0"/>
              </a:rPr>
              <a:t>UDP is a connectionless protocol, meaning data is sent without establishing a connection.</a:t>
            </a:r>
          </a:p>
          <a:p>
            <a:pPr marL="36900" indent="0">
              <a:buNone/>
            </a:pPr>
            <a:r>
              <a:rPr lang="en-GB" sz="2100" b="1" dirty="0">
                <a:latin typeface="Arial Black" panose="020B0A04020102020204" pitchFamily="34" charset="0"/>
              </a:rPr>
              <a:t>Characteristics of UDP:</a:t>
            </a:r>
          </a:p>
          <a:p>
            <a:r>
              <a:rPr lang="en-GB" sz="1900" dirty="0">
                <a:latin typeface="Arial Black" panose="020B0A04020102020204" pitchFamily="34" charset="0"/>
              </a:rPr>
              <a:t>Faster than TCP but less reliable.</a:t>
            </a:r>
          </a:p>
          <a:p>
            <a:r>
              <a:rPr lang="en-GB" sz="1900" dirty="0">
                <a:latin typeface="Arial Black" panose="020B0A04020102020204" pitchFamily="34" charset="0"/>
              </a:rPr>
              <a:t>No packet sequencing or acknowledgment mechanisms.</a:t>
            </a:r>
          </a:p>
          <a:p>
            <a:r>
              <a:rPr lang="en-GB" sz="1900" dirty="0">
                <a:latin typeface="Arial Black" panose="020B0A04020102020204" pitchFamily="34" charset="0"/>
              </a:rPr>
              <a:t>Used for applications like VoIP, online gaming, video streaming.</a:t>
            </a:r>
          </a:p>
          <a:p>
            <a:pPr marL="36900" indent="0">
              <a:buNone/>
            </a:pPr>
            <a:r>
              <a:rPr lang="en-GB" sz="2100" b="1" dirty="0">
                <a:latin typeface="Arial Black" panose="020B0A04020102020204" pitchFamily="34" charset="0"/>
              </a:rPr>
              <a:t>Security risk:</a:t>
            </a:r>
          </a:p>
          <a:p>
            <a:pPr marL="36900" indent="0">
              <a:buNone/>
            </a:pPr>
            <a:r>
              <a:rPr lang="en-GB" dirty="0">
                <a:latin typeface="Arial Black" panose="020B0A04020102020204" pitchFamily="34" charset="0"/>
              </a:rPr>
              <a:t>Because UDP lacks security mechanisms, it is vulnerable to DoS/DDoS attacks.</a:t>
            </a:r>
          </a:p>
          <a:p>
            <a:pPr marL="36900" indent="0">
              <a:buNone/>
            </a:pPr>
            <a:endParaRPr lang="en-GB" dirty="0">
              <a:latin typeface="Arial Black" panose="020B0A04020102020204" pitchFamily="34" charset="0"/>
            </a:endParaRPr>
          </a:p>
          <a:p>
            <a:pPr marL="36900" indent="0">
              <a:buNone/>
            </a:pPr>
            <a:r>
              <a:rPr lang="en-GB" b="1" i="1" dirty="0">
                <a:latin typeface="Arial Black" panose="020B0A04020102020204" pitchFamily="34" charset="0"/>
              </a:rPr>
              <a:t>REFERENCES:</a:t>
            </a:r>
          </a:p>
          <a:p>
            <a:pPr algn="l">
              <a:buNone/>
            </a:pPr>
            <a:r>
              <a:rPr lang="en-GB" b="0" i="0" dirty="0">
                <a:solidFill>
                  <a:schemeClr val="tx1"/>
                </a:solidFill>
                <a:effectLst/>
                <a:latin typeface="Arial Black" panose="020B0A04020102020204" pitchFamily="34" charset="0"/>
              </a:rPr>
              <a:t>Cloudflare (2024). What is UDP? | Cloudflare UK. </a:t>
            </a:r>
            <a:r>
              <a:rPr lang="en-GB" b="0" i="1" dirty="0">
                <a:solidFill>
                  <a:schemeClr val="tx1"/>
                </a:solidFill>
                <a:effectLst/>
                <a:latin typeface="Arial Black" panose="020B0A04020102020204" pitchFamily="34" charset="0"/>
              </a:rPr>
              <a:t>Cloudflare</a:t>
            </a:r>
            <a:r>
              <a:rPr lang="en-GB" b="0" i="0" dirty="0">
                <a:solidFill>
                  <a:schemeClr val="tx1"/>
                </a:solidFill>
                <a:effectLst/>
                <a:latin typeface="Arial Black" panose="020B0A04020102020204" pitchFamily="34" charset="0"/>
              </a:rPr>
              <a:t>. [online] Available at: https://www.cloudflare.com/en-gb/learning/ddos/glossary/user-datagram-protocol-udp/.</a:t>
            </a:r>
          </a:p>
          <a:p>
            <a:pPr algn="l">
              <a:buNone/>
            </a:pPr>
            <a:endParaRPr lang="en-GB" b="0" i="0" dirty="0">
              <a:solidFill>
                <a:schemeClr val="tx1"/>
              </a:solidFill>
              <a:effectLst/>
              <a:latin typeface="Arial Black" panose="020B0A04020102020204" pitchFamily="34" charset="0"/>
            </a:endParaRPr>
          </a:p>
          <a:p>
            <a:pPr algn="l"/>
            <a:endParaRPr lang="en-GB" b="0" i="0" dirty="0">
              <a:solidFill>
                <a:srgbClr val="000000"/>
              </a:solidFill>
              <a:effectLst/>
              <a:latin typeface="Calibri" panose="020F0502020204030204" pitchFamily="34" charset="0"/>
            </a:endParaRPr>
          </a:p>
          <a:p>
            <a:pPr marL="36900" indent="0">
              <a:buNone/>
            </a:pPr>
            <a:endParaRPr lang="en-GB" dirty="0"/>
          </a:p>
        </p:txBody>
      </p:sp>
    </p:spTree>
    <p:extLst>
      <p:ext uri="{BB962C8B-B14F-4D97-AF65-F5344CB8AC3E}">
        <p14:creationId xmlns:p14="http://schemas.microsoft.com/office/powerpoint/2010/main" val="4008302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ABB03DA-1C16-9F3D-1791-FED3762F2AC4}"/>
              </a:ext>
            </a:extLst>
          </p:cNvPr>
          <p:cNvGraphicFramePr>
            <a:graphicFrameLocks noGrp="1"/>
          </p:cNvGraphicFramePr>
          <p:nvPr>
            <p:extLst>
              <p:ext uri="{D42A27DB-BD31-4B8C-83A1-F6EECF244321}">
                <p14:modId xmlns:p14="http://schemas.microsoft.com/office/powerpoint/2010/main" val="610028265"/>
              </p:ext>
            </p:extLst>
          </p:nvPr>
        </p:nvGraphicFramePr>
        <p:xfrm>
          <a:off x="448733" y="1262578"/>
          <a:ext cx="11108267" cy="3917280"/>
        </p:xfrm>
        <a:graphic>
          <a:graphicData uri="http://schemas.openxmlformats.org/drawingml/2006/table">
            <a:tbl>
              <a:tblPr firstRow="1" bandRow="1">
                <a:tableStyleId>{073A0DAA-6AF3-43AB-8588-CEC1D06C72B9}</a:tableStyleId>
              </a:tblPr>
              <a:tblGrid>
                <a:gridCol w="1601563">
                  <a:extLst>
                    <a:ext uri="{9D8B030D-6E8A-4147-A177-3AD203B41FA5}">
                      <a16:colId xmlns:a16="http://schemas.microsoft.com/office/drawing/2014/main" val="1065493167"/>
                    </a:ext>
                  </a:extLst>
                </a:gridCol>
                <a:gridCol w="3572103">
                  <a:extLst>
                    <a:ext uri="{9D8B030D-6E8A-4147-A177-3AD203B41FA5}">
                      <a16:colId xmlns:a16="http://schemas.microsoft.com/office/drawing/2014/main" val="2185116771"/>
                    </a:ext>
                  </a:extLst>
                </a:gridCol>
                <a:gridCol w="5934601">
                  <a:extLst>
                    <a:ext uri="{9D8B030D-6E8A-4147-A177-3AD203B41FA5}">
                      <a16:colId xmlns:a16="http://schemas.microsoft.com/office/drawing/2014/main" val="2301272163"/>
                    </a:ext>
                  </a:extLst>
                </a:gridCol>
              </a:tblGrid>
              <a:tr h="569624">
                <a:tc>
                  <a:txBody>
                    <a:bodyPr/>
                    <a:lstStyle/>
                    <a:p>
                      <a:r>
                        <a:rPr lang="en-GB" b="1" dirty="0">
                          <a:latin typeface="Arial Black" panose="020B0A04020102020204" pitchFamily="34" charset="0"/>
                        </a:rPr>
                        <a:t>Feature</a:t>
                      </a:r>
                    </a:p>
                  </a:txBody>
                  <a:tcPr anchor="ctr"/>
                </a:tc>
                <a:tc>
                  <a:txBody>
                    <a:bodyPr/>
                    <a:lstStyle/>
                    <a:p>
                      <a:r>
                        <a:rPr lang="en-GB" b="1" dirty="0">
                          <a:latin typeface="Arial Black" panose="020B0A04020102020204" pitchFamily="34" charset="0"/>
                        </a:rPr>
                        <a:t>TCP (Transmission Control Protocol)</a:t>
                      </a:r>
                    </a:p>
                  </a:txBody>
                  <a:tcPr anchor="ctr"/>
                </a:tc>
                <a:tc>
                  <a:txBody>
                    <a:bodyPr/>
                    <a:lstStyle/>
                    <a:p>
                      <a:r>
                        <a:rPr lang="en-GB" b="1" dirty="0">
                          <a:latin typeface="Arial Black" panose="020B0A04020102020204" pitchFamily="34" charset="0"/>
                        </a:rPr>
                        <a:t>UDP (User Datagram Protocol)</a:t>
                      </a:r>
                    </a:p>
                  </a:txBody>
                  <a:tcPr anchor="ctr"/>
                </a:tc>
                <a:extLst>
                  <a:ext uri="{0D108BD9-81ED-4DB2-BD59-A6C34878D82A}">
                    <a16:rowId xmlns:a16="http://schemas.microsoft.com/office/drawing/2014/main" val="628059884"/>
                  </a:ext>
                </a:extLst>
              </a:tr>
              <a:tr h="461124">
                <a:tc>
                  <a:txBody>
                    <a:bodyPr/>
                    <a:lstStyle/>
                    <a:p>
                      <a:r>
                        <a:rPr lang="en-GB" sz="1400" b="0" dirty="0">
                          <a:latin typeface="Arial Black" panose="020B0A04020102020204" pitchFamily="34" charset="0"/>
                        </a:rPr>
                        <a:t>Connection</a:t>
                      </a:r>
                    </a:p>
                  </a:txBody>
                  <a:tcPr anchor="ctr"/>
                </a:tc>
                <a:tc>
                  <a:txBody>
                    <a:bodyPr/>
                    <a:lstStyle/>
                    <a:p>
                      <a:r>
                        <a:rPr lang="en-GB" sz="1400" b="0" dirty="0">
                          <a:latin typeface="Arial Black" panose="020B0A04020102020204" pitchFamily="34" charset="0"/>
                        </a:rPr>
                        <a:t>Connection-oriented (uses handshake)</a:t>
                      </a:r>
                    </a:p>
                  </a:txBody>
                  <a:tcPr anchor="ctr"/>
                </a:tc>
                <a:tc>
                  <a:txBody>
                    <a:bodyPr/>
                    <a:lstStyle/>
                    <a:p>
                      <a:r>
                        <a:rPr lang="en-GB" sz="1400" b="0">
                          <a:latin typeface="Arial Black" panose="020B0A04020102020204" pitchFamily="34" charset="0"/>
                        </a:rPr>
                        <a:t>Connectionless (no handshake)</a:t>
                      </a:r>
                    </a:p>
                  </a:txBody>
                  <a:tcPr anchor="ctr"/>
                </a:tc>
                <a:extLst>
                  <a:ext uri="{0D108BD9-81ED-4DB2-BD59-A6C34878D82A}">
                    <a16:rowId xmlns:a16="http://schemas.microsoft.com/office/drawing/2014/main" val="1827414086"/>
                  </a:ext>
                </a:extLst>
              </a:tr>
              <a:tr h="560220">
                <a:tc>
                  <a:txBody>
                    <a:bodyPr/>
                    <a:lstStyle/>
                    <a:p>
                      <a:r>
                        <a:rPr lang="en-GB" sz="1400" b="0" dirty="0">
                          <a:latin typeface="Arial Black" panose="020B0A04020102020204" pitchFamily="34" charset="0"/>
                        </a:rPr>
                        <a:t>Reliability</a:t>
                      </a:r>
                    </a:p>
                  </a:txBody>
                  <a:tcPr anchor="ctr"/>
                </a:tc>
                <a:tc>
                  <a:txBody>
                    <a:bodyPr/>
                    <a:lstStyle/>
                    <a:p>
                      <a:r>
                        <a:rPr lang="en-GB" sz="1400" b="0" dirty="0">
                          <a:latin typeface="Arial Black" panose="020B0A04020102020204" pitchFamily="34" charset="0"/>
                        </a:rPr>
                        <a:t>Reliable (guarantees delivery, order, and error checking)</a:t>
                      </a:r>
                    </a:p>
                  </a:txBody>
                  <a:tcPr anchor="ctr"/>
                </a:tc>
                <a:tc>
                  <a:txBody>
                    <a:bodyPr/>
                    <a:lstStyle/>
                    <a:p>
                      <a:r>
                        <a:rPr lang="en-GB" sz="1400" b="0" dirty="0">
                          <a:latin typeface="Arial Black" panose="020B0A04020102020204" pitchFamily="34" charset="0"/>
                        </a:rPr>
                        <a:t>Unreliable (no guarantee of delivery or order)</a:t>
                      </a:r>
                    </a:p>
                  </a:txBody>
                  <a:tcPr anchor="ctr"/>
                </a:tc>
                <a:extLst>
                  <a:ext uri="{0D108BD9-81ED-4DB2-BD59-A6C34878D82A}">
                    <a16:rowId xmlns:a16="http://schemas.microsoft.com/office/drawing/2014/main" val="165946467"/>
                  </a:ext>
                </a:extLst>
              </a:tr>
              <a:tr h="560220">
                <a:tc>
                  <a:txBody>
                    <a:bodyPr/>
                    <a:lstStyle/>
                    <a:p>
                      <a:r>
                        <a:rPr lang="en-GB" sz="1400" b="0" dirty="0">
                          <a:latin typeface="Arial Black" panose="020B0A04020102020204" pitchFamily="34" charset="0"/>
                        </a:rPr>
                        <a:t>Speed</a:t>
                      </a:r>
                    </a:p>
                  </a:txBody>
                  <a:tcPr anchor="ctr"/>
                </a:tc>
                <a:tc>
                  <a:txBody>
                    <a:bodyPr/>
                    <a:lstStyle/>
                    <a:p>
                      <a:r>
                        <a:rPr lang="en-GB" sz="1400" b="0">
                          <a:latin typeface="Arial Black" panose="020B0A04020102020204" pitchFamily="34" charset="0"/>
                        </a:rPr>
                        <a:t>Slower due to error-checking and flow control</a:t>
                      </a:r>
                    </a:p>
                  </a:txBody>
                  <a:tcPr anchor="ctr"/>
                </a:tc>
                <a:tc>
                  <a:txBody>
                    <a:bodyPr/>
                    <a:lstStyle/>
                    <a:p>
                      <a:r>
                        <a:rPr lang="en-GB" sz="1400" b="0" dirty="0">
                          <a:latin typeface="Arial Black" panose="020B0A04020102020204" pitchFamily="34" charset="0"/>
                        </a:rPr>
                        <a:t>Faster due to minimal overhead</a:t>
                      </a:r>
                    </a:p>
                  </a:txBody>
                  <a:tcPr anchor="ctr"/>
                </a:tc>
                <a:extLst>
                  <a:ext uri="{0D108BD9-81ED-4DB2-BD59-A6C34878D82A}">
                    <a16:rowId xmlns:a16="http://schemas.microsoft.com/office/drawing/2014/main" val="1950069874"/>
                  </a:ext>
                </a:extLst>
              </a:tr>
              <a:tr h="560220">
                <a:tc>
                  <a:txBody>
                    <a:bodyPr/>
                    <a:lstStyle/>
                    <a:p>
                      <a:r>
                        <a:rPr lang="en-GB" sz="1400" b="0" dirty="0">
                          <a:latin typeface="Arial Black" panose="020B0A04020102020204" pitchFamily="34" charset="0"/>
                        </a:rPr>
                        <a:t>Ordering</a:t>
                      </a:r>
                    </a:p>
                  </a:txBody>
                  <a:tcPr anchor="ctr"/>
                </a:tc>
                <a:tc>
                  <a:txBody>
                    <a:bodyPr/>
                    <a:lstStyle/>
                    <a:p>
                      <a:r>
                        <a:rPr lang="en-GB" sz="1400" b="0" dirty="0">
                          <a:latin typeface="Arial Black" panose="020B0A04020102020204" pitchFamily="34" charset="0"/>
                        </a:rPr>
                        <a:t>Ensures data is received in order</a:t>
                      </a:r>
                    </a:p>
                  </a:txBody>
                  <a:tcPr anchor="ctr"/>
                </a:tc>
                <a:tc>
                  <a:txBody>
                    <a:bodyPr/>
                    <a:lstStyle/>
                    <a:p>
                      <a:r>
                        <a:rPr lang="en-GB" sz="1400" b="0" dirty="0">
                          <a:latin typeface="Arial Black" panose="020B0A04020102020204" pitchFamily="34" charset="0"/>
                        </a:rPr>
                        <a:t>No ordering of data</a:t>
                      </a:r>
                    </a:p>
                  </a:txBody>
                  <a:tcPr anchor="ctr"/>
                </a:tc>
                <a:extLst>
                  <a:ext uri="{0D108BD9-81ED-4DB2-BD59-A6C34878D82A}">
                    <a16:rowId xmlns:a16="http://schemas.microsoft.com/office/drawing/2014/main" val="1726088497"/>
                  </a:ext>
                </a:extLst>
              </a:tr>
              <a:tr h="560220">
                <a:tc>
                  <a:txBody>
                    <a:bodyPr/>
                    <a:lstStyle/>
                    <a:p>
                      <a:r>
                        <a:rPr lang="en-GB" sz="1400" b="0" dirty="0">
                          <a:latin typeface="Arial Black" panose="020B0A04020102020204" pitchFamily="34" charset="0"/>
                        </a:rPr>
                        <a:t>Header Size</a:t>
                      </a:r>
                    </a:p>
                  </a:txBody>
                  <a:tcPr anchor="ctr"/>
                </a:tc>
                <a:tc>
                  <a:txBody>
                    <a:bodyPr/>
                    <a:lstStyle/>
                    <a:p>
                      <a:r>
                        <a:rPr lang="en-GB" sz="1400" b="0" dirty="0">
                          <a:latin typeface="Arial Black" panose="020B0A04020102020204" pitchFamily="34" charset="0"/>
                        </a:rPr>
                        <a:t>Larger (20 bytes)</a:t>
                      </a:r>
                    </a:p>
                  </a:txBody>
                  <a:tcPr anchor="ctr"/>
                </a:tc>
                <a:tc>
                  <a:txBody>
                    <a:bodyPr/>
                    <a:lstStyle/>
                    <a:p>
                      <a:r>
                        <a:rPr lang="en-GB" sz="1400" b="0" dirty="0">
                          <a:latin typeface="Arial Black" panose="020B0A04020102020204" pitchFamily="34" charset="0"/>
                        </a:rPr>
                        <a:t>Smaller (8 bytes)</a:t>
                      </a:r>
                    </a:p>
                  </a:txBody>
                  <a:tcPr anchor="ctr"/>
                </a:tc>
                <a:extLst>
                  <a:ext uri="{0D108BD9-81ED-4DB2-BD59-A6C34878D82A}">
                    <a16:rowId xmlns:a16="http://schemas.microsoft.com/office/drawing/2014/main" val="329444408"/>
                  </a:ext>
                </a:extLst>
              </a:tr>
              <a:tr h="461124">
                <a:tc>
                  <a:txBody>
                    <a:bodyPr/>
                    <a:lstStyle/>
                    <a:p>
                      <a:r>
                        <a:rPr lang="en-GB" sz="1400" b="0" dirty="0">
                          <a:latin typeface="Arial Black" panose="020B0A04020102020204" pitchFamily="34" charset="0"/>
                        </a:rPr>
                        <a:t>Use Cases</a:t>
                      </a:r>
                    </a:p>
                  </a:txBody>
                  <a:tcPr anchor="ctr"/>
                </a:tc>
                <a:tc>
                  <a:txBody>
                    <a:bodyPr/>
                    <a:lstStyle/>
                    <a:p>
                      <a:r>
                        <a:rPr lang="en-GB" sz="1400" b="0" dirty="0">
                          <a:latin typeface="Arial Black" panose="020B0A04020102020204" pitchFamily="34" charset="0"/>
                        </a:rPr>
                        <a:t>Web, email, file transfer (e.g. HTTP, FTP)</a:t>
                      </a:r>
                    </a:p>
                  </a:txBody>
                  <a:tcPr anchor="ctr"/>
                </a:tc>
                <a:tc>
                  <a:txBody>
                    <a:bodyPr/>
                    <a:lstStyle/>
                    <a:p>
                      <a:r>
                        <a:rPr lang="en-GB" sz="1400" b="0" dirty="0">
                          <a:latin typeface="Arial Black" panose="020B0A04020102020204" pitchFamily="34" charset="0"/>
                        </a:rPr>
                        <a:t>Streaming, gaming, VoIP, DNS</a:t>
                      </a:r>
                    </a:p>
                  </a:txBody>
                  <a:tcPr anchor="ctr"/>
                </a:tc>
                <a:extLst>
                  <a:ext uri="{0D108BD9-81ED-4DB2-BD59-A6C34878D82A}">
                    <a16:rowId xmlns:a16="http://schemas.microsoft.com/office/drawing/2014/main" val="3841812808"/>
                  </a:ext>
                </a:extLst>
              </a:tr>
            </a:tbl>
          </a:graphicData>
        </a:graphic>
      </p:graphicFrame>
      <p:sp>
        <p:nvSpPr>
          <p:cNvPr id="4" name="TextBox 3">
            <a:extLst>
              <a:ext uri="{FF2B5EF4-FFF2-40B4-BE49-F238E27FC236}">
                <a16:creationId xmlns:a16="http://schemas.microsoft.com/office/drawing/2014/main" id="{74E27901-78CB-0863-4A72-3E75D7BAE27B}"/>
              </a:ext>
            </a:extLst>
          </p:cNvPr>
          <p:cNvSpPr txBox="1"/>
          <p:nvPr/>
        </p:nvSpPr>
        <p:spPr>
          <a:xfrm>
            <a:off x="1354667" y="459211"/>
            <a:ext cx="9110133" cy="646331"/>
          </a:xfrm>
          <a:prstGeom prst="rect">
            <a:avLst/>
          </a:prstGeom>
          <a:noFill/>
        </p:spPr>
        <p:txBody>
          <a:bodyPr wrap="square" rtlCol="0">
            <a:spAutoFit/>
          </a:bodyPr>
          <a:lstStyle/>
          <a:p>
            <a:pPr algn="ctr"/>
            <a:r>
              <a:rPr lang="en-GB" sz="3600" b="1" dirty="0">
                <a:latin typeface="Arial Black" panose="020B0A04020102020204" pitchFamily="34" charset="0"/>
              </a:rPr>
              <a:t>TCP vs. UDP differences</a:t>
            </a:r>
          </a:p>
        </p:txBody>
      </p:sp>
      <p:sp>
        <p:nvSpPr>
          <p:cNvPr id="6" name="TextBox 5">
            <a:extLst>
              <a:ext uri="{FF2B5EF4-FFF2-40B4-BE49-F238E27FC236}">
                <a16:creationId xmlns:a16="http://schemas.microsoft.com/office/drawing/2014/main" id="{E0D7C13A-52B8-3D95-9F3D-9122D9959B52}"/>
              </a:ext>
            </a:extLst>
          </p:cNvPr>
          <p:cNvSpPr txBox="1"/>
          <p:nvPr/>
        </p:nvSpPr>
        <p:spPr>
          <a:xfrm>
            <a:off x="177800" y="5264525"/>
            <a:ext cx="12014200" cy="1384995"/>
          </a:xfrm>
          <a:prstGeom prst="rect">
            <a:avLst/>
          </a:prstGeom>
          <a:noFill/>
        </p:spPr>
        <p:txBody>
          <a:bodyPr wrap="square">
            <a:spAutoFit/>
          </a:bodyPr>
          <a:lstStyle/>
          <a:p>
            <a:pPr algn="l">
              <a:buNone/>
            </a:pPr>
            <a:r>
              <a:rPr lang="en-GB" sz="1200" b="0" i="1" dirty="0">
                <a:solidFill>
                  <a:srgbClr val="000000"/>
                </a:solidFill>
                <a:effectLst/>
                <a:latin typeface="Arial Black" panose="020B0A04020102020204" pitchFamily="34" charset="0"/>
              </a:rPr>
              <a:t>REFERENCES:</a:t>
            </a:r>
          </a:p>
          <a:p>
            <a:pPr algn="l">
              <a:buNone/>
            </a:pPr>
            <a:r>
              <a:rPr lang="lt-LT" sz="1200" b="0" i="0" dirty="0">
                <a:solidFill>
                  <a:srgbClr val="000000"/>
                </a:solidFill>
                <a:effectLst/>
                <a:latin typeface="Arial Black" panose="020B0A04020102020204" pitchFamily="34" charset="0"/>
              </a:rPr>
              <a:t>Andriekutė, A. (2020). </a:t>
            </a:r>
            <a:r>
              <a:rPr lang="lt-LT" sz="1200" b="0" i="1" dirty="0">
                <a:solidFill>
                  <a:srgbClr val="000000"/>
                </a:solidFill>
                <a:effectLst/>
                <a:latin typeface="Arial Black" panose="020B0A04020102020204" pitchFamily="34" charset="0"/>
              </a:rPr>
              <a:t>What is TCP and UDP? A simple explanation | NordVPN</a:t>
            </a:r>
            <a:r>
              <a:rPr lang="lt-LT" sz="1200" b="0" i="0" dirty="0">
                <a:solidFill>
                  <a:srgbClr val="000000"/>
                </a:solidFill>
                <a:effectLst/>
                <a:latin typeface="Arial Black" panose="020B0A04020102020204" pitchFamily="34" charset="0"/>
              </a:rPr>
              <a:t>. [online] nordvpn.com. Available at: https://nordvpn.com/blog/tcp-or-udp-which-is-better/.</a:t>
            </a:r>
          </a:p>
          <a:p>
            <a:pPr algn="l">
              <a:buNone/>
            </a:pPr>
            <a:r>
              <a:rPr lang="lt-LT" sz="1200" b="0" i="0" dirty="0">
                <a:solidFill>
                  <a:srgbClr val="000000"/>
                </a:solidFill>
                <a:effectLst/>
                <a:latin typeface="Arial Black" panose="020B0A04020102020204" pitchFamily="34" charset="0"/>
              </a:rPr>
              <a:t>‌</a:t>
            </a:r>
            <a:r>
              <a:rPr lang="en-GB" sz="1200" b="0" i="0" dirty="0" err="1">
                <a:solidFill>
                  <a:srgbClr val="000000"/>
                </a:solidFill>
                <a:effectLst/>
                <a:latin typeface="Arial Black" panose="020B0A04020102020204" pitchFamily="34" charset="0"/>
              </a:rPr>
              <a:t>Basumallick</a:t>
            </a:r>
            <a:r>
              <a:rPr lang="en-GB" sz="1200" b="0" i="0" dirty="0">
                <a:solidFill>
                  <a:srgbClr val="000000"/>
                </a:solidFill>
                <a:effectLst/>
                <a:latin typeface="Arial Black" panose="020B0A04020102020204" pitchFamily="34" charset="0"/>
              </a:rPr>
              <a:t>, C. (2022). </a:t>
            </a:r>
            <a:r>
              <a:rPr lang="en-GB" sz="1200" b="0" i="1" dirty="0">
                <a:solidFill>
                  <a:srgbClr val="000000"/>
                </a:solidFill>
                <a:effectLst/>
                <a:latin typeface="Arial Black" panose="020B0A04020102020204" pitchFamily="34" charset="0"/>
              </a:rPr>
              <a:t>TCP vs. UDP: Understanding 10 Key Differences</a:t>
            </a:r>
            <a:r>
              <a:rPr lang="en-GB" sz="1200" b="0" i="0" dirty="0">
                <a:solidFill>
                  <a:srgbClr val="000000"/>
                </a:solidFill>
                <a:effectLst/>
                <a:latin typeface="Arial Black" panose="020B0A04020102020204" pitchFamily="34" charset="0"/>
              </a:rPr>
              <a:t>. [online] Spiceworks. Available at: https://www.spiceworks.com/tech/networking/articles/tcp-vs-udp/.</a:t>
            </a:r>
          </a:p>
          <a:p>
            <a:pPr algn="l"/>
            <a:r>
              <a:rPr lang="en-GB" sz="1200" b="0" i="0" dirty="0">
                <a:solidFill>
                  <a:srgbClr val="000000"/>
                </a:solidFill>
                <a:effectLst/>
                <a:latin typeface="Calibri" panose="020F0502020204030204" pitchFamily="34" charset="0"/>
              </a:rPr>
              <a:t>‌</a:t>
            </a:r>
          </a:p>
          <a:p>
            <a:pPr algn="l">
              <a:buNone/>
            </a:pPr>
            <a:r>
              <a:rPr lang="en-GB" sz="1200" b="0" i="0" dirty="0">
                <a:solidFill>
                  <a:srgbClr val="000000"/>
                </a:solidFill>
                <a:effectLst/>
                <a:latin typeface="Arial Black" panose="020B0A04020102020204" pitchFamily="34" charset="0"/>
              </a:rPr>
              <a:t>Anon, (2022). </a:t>
            </a:r>
            <a:r>
              <a:rPr lang="en-GB" sz="1200" b="0" i="1" dirty="0">
                <a:solidFill>
                  <a:srgbClr val="000000"/>
                </a:solidFill>
                <a:effectLst/>
                <a:latin typeface="Arial Black" panose="020B0A04020102020204" pitchFamily="34" charset="0"/>
              </a:rPr>
              <a:t>TCP vs UDP – What’s the Difference? - </a:t>
            </a:r>
            <a:r>
              <a:rPr lang="en-GB" sz="1200" b="0" i="1" dirty="0" err="1">
                <a:solidFill>
                  <a:srgbClr val="000000"/>
                </a:solidFill>
                <a:effectLst/>
                <a:latin typeface="Arial Black" panose="020B0A04020102020204" pitchFamily="34" charset="0"/>
              </a:rPr>
              <a:t>PyNet</a:t>
            </a:r>
            <a:r>
              <a:rPr lang="en-GB" sz="1200" b="0" i="1" dirty="0">
                <a:solidFill>
                  <a:srgbClr val="000000"/>
                </a:solidFill>
                <a:effectLst/>
                <a:latin typeface="Arial Black" panose="020B0A04020102020204" pitchFamily="34" charset="0"/>
              </a:rPr>
              <a:t> Labs</a:t>
            </a:r>
            <a:r>
              <a:rPr lang="en-GB" sz="1200" b="0" i="0" dirty="0">
                <a:solidFill>
                  <a:srgbClr val="000000"/>
                </a:solidFill>
                <a:effectLst/>
                <a:latin typeface="Arial Black" panose="020B0A04020102020204" pitchFamily="34" charset="0"/>
              </a:rPr>
              <a:t>. [online] Available at: https://www.pynetlabs.com/udp-vs-tcp/.</a:t>
            </a:r>
          </a:p>
        </p:txBody>
      </p:sp>
    </p:spTree>
    <p:extLst>
      <p:ext uri="{BB962C8B-B14F-4D97-AF65-F5344CB8AC3E}">
        <p14:creationId xmlns:p14="http://schemas.microsoft.com/office/powerpoint/2010/main" val="102671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B9D12-4601-F221-2178-A000CE16C08E}"/>
              </a:ext>
            </a:extLst>
          </p:cNvPr>
          <p:cNvSpPr txBox="1"/>
          <p:nvPr/>
        </p:nvSpPr>
        <p:spPr>
          <a:xfrm>
            <a:off x="1037167" y="363841"/>
            <a:ext cx="9872133" cy="369332"/>
          </a:xfrm>
          <a:prstGeom prst="rect">
            <a:avLst/>
          </a:prstGeom>
          <a:noFill/>
        </p:spPr>
        <p:txBody>
          <a:bodyPr wrap="square">
            <a:spAutoFit/>
          </a:bodyPr>
          <a:lstStyle/>
          <a:p>
            <a:pPr algn="ctr"/>
            <a:r>
              <a:rPr lang="en-GB" b="1" dirty="0">
                <a:latin typeface="Arial Black" panose="020B0A04020102020204" pitchFamily="34" charset="0"/>
              </a:rPr>
              <a:t>Internet Protocol (IP)</a:t>
            </a:r>
          </a:p>
        </p:txBody>
      </p:sp>
      <p:sp>
        <p:nvSpPr>
          <p:cNvPr id="7" name="TextBox 6">
            <a:extLst>
              <a:ext uri="{FF2B5EF4-FFF2-40B4-BE49-F238E27FC236}">
                <a16:creationId xmlns:a16="http://schemas.microsoft.com/office/drawing/2014/main" id="{BC875D31-268A-A4CC-C959-2BB08100589B}"/>
              </a:ext>
            </a:extLst>
          </p:cNvPr>
          <p:cNvSpPr txBox="1"/>
          <p:nvPr/>
        </p:nvSpPr>
        <p:spPr>
          <a:xfrm>
            <a:off x="423334" y="1158332"/>
            <a:ext cx="11099800" cy="5386090"/>
          </a:xfrm>
          <a:prstGeom prst="rect">
            <a:avLst/>
          </a:prstGeom>
          <a:noFill/>
        </p:spPr>
        <p:txBody>
          <a:bodyPr wrap="square">
            <a:spAutoFit/>
          </a:bodyPr>
          <a:lstStyle/>
          <a:p>
            <a:pPr>
              <a:buNone/>
            </a:pPr>
            <a:r>
              <a:rPr lang="en-GB" sz="1600" dirty="0">
                <a:latin typeface="Arial Black" panose="020B0A04020102020204" pitchFamily="34" charset="0"/>
              </a:rPr>
              <a:t>The Internet Protocol is used to </a:t>
            </a:r>
            <a:r>
              <a:rPr lang="en-GB" sz="1600" b="1" dirty="0">
                <a:latin typeface="Arial Black" panose="020B0A04020102020204" pitchFamily="34" charset="0"/>
              </a:rPr>
              <a:t>send data between devices</a:t>
            </a:r>
            <a:r>
              <a:rPr lang="en-GB" sz="1600" dirty="0">
                <a:latin typeface="Arial Black" panose="020B0A04020102020204" pitchFamily="34" charset="0"/>
              </a:rPr>
              <a:t> on a network. It assigns each device an </a:t>
            </a:r>
            <a:r>
              <a:rPr lang="en-GB" sz="1600" b="1" dirty="0">
                <a:latin typeface="Arial Black" panose="020B0A04020102020204" pitchFamily="34" charset="0"/>
              </a:rPr>
              <a:t>IP address</a:t>
            </a:r>
            <a:r>
              <a:rPr lang="en-GB" sz="1600" dirty="0">
                <a:latin typeface="Arial Black" panose="020B0A04020102020204" pitchFamily="34" charset="0"/>
              </a:rPr>
              <a:t> and breaks data into </a:t>
            </a:r>
            <a:r>
              <a:rPr lang="en-GB" sz="1600" b="1" dirty="0">
                <a:latin typeface="Arial Black" panose="020B0A04020102020204" pitchFamily="34" charset="0"/>
              </a:rPr>
              <a:t>packets</a:t>
            </a:r>
            <a:r>
              <a:rPr lang="en-GB" sz="1600" dirty="0">
                <a:latin typeface="Arial Black" panose="020B0A04020102020204" pitchFamily="34" charset="0"/>
              </a:rPr>
              <a:t> to deliver them across different networks.</a:t>
            </a:r>
          </a:p>
          <a:p>
            <a:pPr>
              <a:buFont typeface="Arial" panose="020B0604020202020204" pitchFamily="34" charset="0"/>
              <a:buChar char="•"/>
            </a:pPr>
            <a:r>
              <a:rPr lang="en-GB" sz="1600" dirty="0">
                <a:latin typeface="Arial Black" panose="020B0A04020102020204" pitchFamily="34" charset="0"/>
              </a:rPr>
              <a:t>It's </a:t>
            </a:r>
            <a:r>
              <a:rPr lang="en-GB" sz="1600" b="1" dirty="0">
                <a:latin typeface="Arial Black" panose="020B0A04020102020204" pitchFamily="34" charset="0"/>
              </a:rPr>
              <a:t>connectionless</a:t>
            </a:r>
            <a:r>
              <a:rPr lang="en-GB" sz="1600" dirty="0">
                <a:latin typeface="Arial Black" panose="020B0A04020102020204" pitchFamily="34" charset="0"/>
              </a:rPr>
              <a:t> and </a:t>
            </a:r>
            <a:r>
              <a:rPr lang="en-GB" sz="1600" b="1" dirty="0">
                <a:latin typeface="Arial Black" panose="020B0A04020102020204" pitchFamily="34" charset="0"/>
              </a:rPr>
              <a:t>unreliable</a:t>
            </a:r>
            <a:r>
              <a:rPr lang="en-GB" sz="1600" dirty="0">
                <a:latin typeface="Arial Black" panose="020B0A04020102020204" pitchFamily="34" charset="0"/>
              </a:rPr>
              <a:t> (no delivery guarantee).</a:t>
            </a:r>
          </a:p>
          <a:p>
            <a:pPr>
              <a:buFont typeface="Arial" panose="020B0604020202020204" pitchFamily="34" charset="0"/>
              <a:buChar char="•"/>
            </a:pPr>
            <a:r>
              <a:rPr lang="en-GB" sz="1600" dirty="0">
                <a:latin typeface="Arial Black" panose="020B0A04020102020204" pitchFamily="34" charset="0"/>
              </a:rPr>
              <a:t>Common versions: </a:t>
            </a:r>
            <a:r>
              <a:rPr lang="en-GB" sz="1600" b="1" dirty="0">
                <a:latin typeface="Arial Black" panose="020B0A04020102020204" pitchFamily="34" charset="0"/>
              </a:rPr>
              <a:t>IPv4</a:t>
            </a:r>
            <a:r>
              <a:rPr lang="en-GB" sz="1600" dirty="0">
                <a:latin typeface="Arial Black" panose="020B0A04020102020204" pitchFamily="34" charset="0"/>
              </a:rPr>
              <a:t> and </a:t>
            </a:r>
            <a:r>
              <a:rPr lang="en-GB" sz="1600" b="1" dirty="0">
                <a:latin typeface="Arial Black" panose="020B0A04020102020204" pitchFamily="34" charset="0"/>
              </a:rPr>
              <a:t>IPv6</a:t>
            </a:r>
            <a:r>
              <a:rPr lang="en-GB" sz="1600" dirty="0">
                <a:latin typeface="Arial Black" panose="020B0A04020102020204" pitchFamily="34" charset="0"/>
              </a:rPr>
              <a:t>.</a:t>
            </a:r>
          </a:p>
          <a:p>
            <a:endParaRPr lang="en-GB" dirty="0">
              <a:latin typeface="Arial Black" panose="020B0A04020102020204" pitchFamily="34" charset="0"/>
            </a:endParaRPr>
          </a:p>
          <a:p>
            <a:r>
              <a:rPr lang="en-GB" sz="2400" b="1" dirty="0">
                <a:latin typeface="Arial Black" panose="020B0A04020102020204" pitchFamily="34" charset="0"/>
              </a:rPr>
              <a:t>IPv4 vs. IPv6 Comparison:</a:t>
            </a:r>
          </a:p>
          <a:p>
            <a:r>
              <a:rPr lang="en-GB" dirty="0">
                <a:latin typeface="Arial Black" panose="020B0A04020102020204" pitchFamily="34" charset="0"/>
              </a:rPr>
              <a:t>IPv4: </a:t>
            </a:r>
            <a:r>
              <a:rPr lang="en-GB" sz="1600" dirty="0">
                <a:latin typeface="Arial Black" panose="020B0A04020102020204" pitchFamily="34" charset="0"/>
              </a:rPr>
              <a:t>Numeric format (e.g., 192.168.1.1).</a:t>
            </a:r>
          </a:p>
          <a:p>
            <a:r>
              <a:rPr lang="en-GB" dirty="0">
                <a:latin typeface="Arial Black" panose="020B0A04020102020204" pitchFamily="34" charset="0"/>
              </a:rPr>
              <a:t>IPv6: </a:t>
            </a:r>
            <a:r>
              <a:rPr lang="en-GB" sz="1600" dirty="0">
                <a:latin typeface="Arial Black" panose="020B0A04020102020204" pitchFamily="34" charset="0"/>
              </a:rPr>
              <a:t>Alphanumeric format designed for modern networking due to IPv4 address exhaustion.</a:t>
            </a:r>
          </a:p>
          <a:p>
            <a:endParaRPr lang="en-GB" sz="1600" dirty="0">
              <a:latin typeface="Arial Black" panose="020B0A04020102020204" pitchFamily="34" charset="0"/>
            </a:endParaRPr>
          </a:p>
          <a:p>
            <a:r>
              <a:rPr lang="en-GB" sz="2400" b="1" dirty="0">
                <a:latin typeface="Arial Black" panose="020B0A04020102020204" pitchFamily="34" charset="0"/>
              </a:rPr>
              <a:t>How IP is exploited in attacks:</a:t>
            </a:r>
          </a:p>
          <a:p>
            <a:r>
              <a:rPr lang="en-GB" sz="1600" dirty="0">
                <a:latin typeface="Arial Black" panose="020B0A04020102020204" pitchFamily="34" charset="0"/>
              </a:rPr>
              <a:t>Attackers use IP spoofing to disguise their identity in DoS/DDoS attacks.</a:t>
            </a:r>
          </a:p>
          <a:p>
            <a:r>
              <a:rPr lang="en-GB" sz="1600" dirty="0">
                <a:latin typeface="Arial Black" panose="020B0A04020102020204" pitchFamily="34" charset="0"/>
              </a:rPr>
              <a:t>Attackers target specific IP addresses to overwhelm systems.</a:t>
            </a:r>
          </a:p>
          <a:p>
            <a:endParaRPr lang="en-GB" b="1" dirty="0">
              <a:latin typeface="Arial Black" panose="020B0A04020102020204" pitchFamily="34" charset="0"/>
            </a:endParaRPr>
          </a:p>
          <a:p>
            <a:r>
              <a:rPr lang="en-GB" b="1" i="1" dirty="0">
                <a:latin typeface="Arial Black" panose="020B0A04020102020204" pitchFamily="34" charset="0"/>
              </a:rPr>
              <a:t>REFERENCES:</a:t>
            </a:r>
          </a:p>
          <a:p>
            <a:pPr algn="l">
              <a:buNone/>
            </a:pPr>
            <a:r>
              <a:rPr lang="en-GB" sz="1400" b="0" i="0" dirty="0" err="1">
                <a:solidFill>
                  <a:srgbClr val="000000"/>
                </a:solidFill>
                <a:effectLst/>
                <a:latin typeface="Arial Black" panose="020B0A04020102020204" pitchFamily="34" charset="0"/>
              </a:rPr>
              <a:t>cloudflare</a:t>
            </a:r>
            <a:r>
              <a:rPr lang="en-GB" sz="1400" b="0" i="0" dirty="0">
                <a:solidFill>
                  <a:srgbClr val="000000"/>
                </a:solidFill>
                <a:effectLst/>
                <a:latin typeface="Arial Black" panose="020B0A04020102020204" pitchFamily="34" charset="0"/>
              </a:rPr>
              <a:t> (2023). What is the Internet Protocol? | Cloudflare UK. </a:t>
            </a:r>
            <a:r>
              <a:rPr lang="en-GB" sz="1400" b="0" i="1" dirty="0">
                <a:solidFill>
                  <a:srgbClr val="000000"/>
                </a:solidFill>
                <a:effectLst/>
                <a:latin typeface="Arial Black" panose="020B0A04020102020204" pitchFamily="34" charset="0"/>
              </a:rPr>
              <a:t>Cloudflare</a:t>
            </a:r>
            <a:r>
              <a:rPr lang="en-GB" sz="1400" b="0" i="0" dirty="0">
                <a:solidFill>
                  <a:srgbClr val="000000"/>
                </a:solidFill>
                <a:effectLst/>
                <a:latin typeface="Arial Black" panose="020B0A04020102020204" pitchFamily="34" charset="0"/>
              </a:rPr>
              <a:t>. [online] Available at: </a:t>
            </a:r>
            <a:r>
              <a:rPr lang="en-GB" sz="1400" b="0" i="0" dirty="0">
                <a:solidFill>
                  <a:srgbClr val="000000"/>
                </a:solidFill>
                <a:effectLst/>
                <a:latin typeface="Arial Black" panose="020B0A04020102020204" pitchFamily="34" charset="0"/>
                <a:hlinkClick r:id="rId2"/>
              </a:rPr>
              <a:t>https://www.cloudflare.com/en-gb/learning/network-layer/internet-protocol/</a:t>
            </a:r>
            <a:r>
              <a:rPr lang="en-GB" sz="1400" b="0" i="0" dirty="0">
                <a:solidFill>
                  <a:srgbClr val="000000"/>
                </a:solidFill>
                <a:effectLst/>
                <a:latin typeface="Arial Black" panose="020B0A04020102020204" pitchFamily="34" charset="0"/>
              </a:rPr>
              <a:t>.</a:t>
            </a:r>
          </a:p>
          <a:p>
            <a:pPr algn="l">
              <a:buNone/>
            </a:pPr>
            <a:r>
              <a:rPr lang="en-GB" sz="1200" b="0" i="0" dirty="0">
                <a:solidFill>
                  <a:srgbClr val="000000"/>
                </a:solidFill>
                <a:effectLst/>
                <a:latin typeface="Arial Black" panose="020B0A04020102020204" pitchFamily="34" charset="0"/>
              </a:rPr>
              <a:t>Kerner, S. (2021). </a:t>
            </a:r>
            <a:r>
              <a:rPr lang="en-GB" sz="1200" b="0" i="1" dirty="0">
                <a:solidFill>
                  <a:srgbClr val="000000"/>
                </a:solidFill>
                <a:effectLst/>
                <a:latin typeface="Arial Black" panose="020B0A04020102020204" pitchFamily="34" charset="0"/>
              </a:rPr>
              <a:t>What is Internet Protocol (IP)?</a:t>
            </a:r>
            <a:r>
              <a:rPr lang="en-GB" sz="1200" b="0" i="0" dirty="0">
                <a:solidFill>
                  <a:srgbClr val="000000"/>
                </a:solidFill>
                <a:effectLst/>
                <a:latin typeface="Arial Black" panose="020B0A04020102020204" pitchFamily="34" charset="0"/>
              </a:rPr>
              <a:t> [online] </a:t>
            </a:r>
            <a:r>
              <a:rPr lang="en-GB" sz="1200" b="0" i="0" dirty="0" err="1">
                <a:solidFill>
                  <a:srgbClr val="000000"/>
                </a:solidFill>
                <a:effectLst/>
                <a:latin typeface="Arial Black" panose="020B0A04020102020204" pitchFamily="34" charset="0"/>
              </a:rPr>
              <a:t>SearchUnifiedCommunications</a:t>
            </a:r>
            <a:r>
              <a:rPr lang="en-GB" sz="1200" b="0" i="0" dirty="0">
                <a:solidFill>
                  <a:srgbClr val="000000"/>
                </a:solidFill>
                <a:effectLst/>
                <a:latin typeface="Arial Black" panose="020B0A04020102020204" pitchFamily="34" charset="0"/>
              </a:rPr>
              <a:t>. Available at: https://www.techtarget.com/searchunifiedcommunications/definition/Internet-Protocol.</a:t>
            </a:r>
          </a:p>
          <a:p>
            <a:pPr algn="l"/>
            <a:r>
              <a:rPr lang="en-GB" sz="1400" b="0" i="0" dirty="0">
                <a:solidFill>
                  <a:srgbClr val="000000"/>
                </a:solidFill>
                <a:effectLst/>
                <a:latin typeface="Arial Black" panose="020B0A04020102020204" pitchFamily="34" charset="0"/>
              </a:rPr>
              <a:t>‌www.ibm.com. (n.d.). </a:t>
            </a:r>
            <a:r>
              <a:rPr lang="en-GB" sz="1400" b="0" i="1" dirty="0">
                <a:solidFill>
                  <a:srgbClr val="000000"/>
                </a:solidFill>
                <a:effectLst/>
                <a:latin typeface="Arial Black" panose="020B0A04020102020204" pitchFamily="34" charset="0"/>
              </a:rPr>
              <a:t>Internet Protocol</a:t>
            </a:r>
            <a:r>
              <a:rPr lang="en-GB" sz="1400" b="0" i="0" dirty="0">
                <a:solidFill>
                  <a:srgbClr val="000000"/>
                </a:solidFill>
                <a:effectLst/>
                <a:latin typeface="Arial Black" panose="020B0A04020102020204" pitchFamily="34" charset="0"/>
              </a:rPr>
              <a:t>. [online] Available at: https://www.ibm.com/docs/en/aix/7.1?topic=protocols-internet-protocol.</a:t>
            </a:r>
          </a:p>
          <a:p>
            <a:pPr algn="l"/>
            <a:endParaRPr lang="en-GB" sz="1400" b="0" i="0" dirty="0">
              <a:solidFill>
                <a:srgbClr val="000000"/>
              </a:solidFill>
              <a:effectLst/>
              <a:latin typeface="Arial Black" panose="020B0A04020102020204" pitchFamily="34" charset="0"/>
            </a:endParaRPr>
          </a:p>
        </p:txBody>
      </p:sp>
    </p:spTree>
    <p:extLst>
      <p:ext uri="{BB962C8B-B14F-4D97-AF65-F5344CB8AC3E}">
        <p14:creationId xmlns:p14="http://schemas.microsoft.com/office/powerpoint/2010/main" val="1577197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2F0ED72-850A-C8B5-5889-C110C354A9D0}"/>
              </a:ext>
            </a:extLst>
          </p:cNvPr>
          <p:cNvGraphicFramePr>
            <a:graphicFrameLocks noGrp="1"/>
          </p:cNvGraphicFramePr>
          <p:nvPr>
            <p:extLst>
              <p:ext uri="{D42A27DB-BD31-4B8C-83A1-F6EECF244321}">
                <p14:modId xmlns:p14="http://schemas.microsoft.com/office/powerpoint/2010/main" val="3406379994"/>
              </p:ext>
            </p:extLst>
          </p:nvPr>
        </p:nvGraphicFramePr>
        <p:xfrm>
          <a:off x="1134533" y="1456265"/>
          <a:ext cx="10532535" cy="4351867"/>
        </p:xfrm>
        <a:graphic>
          <a:graphicData uri="http://schemas.openxmlformats.org/drawingml/2006/table">
            <a:tbl>
              <a:tblPr firstRow="1" bandRow="1">
                <a:tableStyleId>{073A0DAA-6AF3-43AB-8588-CEC1D06C72B9}</a:tableStyleId>
              </a:tblPr>
              <a:tblGrid>
                <a:gridCol w="1998134">
                  <a:extLst>
                    <a:ext uri="{9D8B030D-6E8A-4147-A177-3AD203B41FA5}">
                      <a16:colId xmlns:a16="http://schemas.microsoft.com/office/drawing/2014/main" val="3557560566"/>
                    </a:ext>
                  </a:extLst>
                </a:gridCol>
                <a:gridCol w="5023556">
                  <a:extLst>
                    <a:ext uri="{9D8B030D-6E8A-4147-A177-3AD203B41FA5}">
                      <a16:colId xmlns:a16="http://schemas.microsoft.com/office/drawing/2014/main" val="625022651"/>
                    </a:ext>
                  </a:extLst>
                </a:gridCol>
                <a:gridCol w="3510845">
                  <a:extLst>
                    <a:ext uri="{9D8B030D-6E8A-4147-A177-3AD203B41FA5}">
                      <a16:colId xmlns:a16="http://schemas.microsoft.com/office/drawing/2014/main" val="187022509"/>
                    </a:ext>
                  </a:extLst>
                </a:gridCol>
              </a:tblGrid>
              <a:tr h="1085812">
                <a:tc>
                  <a:txBody>
                    <a:bodyPr/>
                    <a:lstStyle/>
                    <a:p>
                      <a:r>
                        <a:rPr lang="en-GB" b="1" dirty="0">
                          <a:latin typeface="Arial Black" panose="020B0A04020102020204" pitchFamily="34" charset="0"/>
                        </a:rPr>
                        <a:t>Aspect</a:t>
                      </a:r>
                      <a:endParaRPr lang="en-GB" dirty="0">
                        <a:latin typeface="Arial Black" panose="020B0A04020102020204" pitchFamily="34" charset="0"/>
                      </a:endParaRPr>
                    </a:p>
                  </a:txBody>
                  <a:tcPr anchor="ctr"/>
                </a:tc>
                <a:tc>
                  <a:txBody>
                    <a:bodyPr/>
                    <a:lstStyle/>
                    <a:p>
                      <a:r>
                        <a:rPr lang="en-GB" b="1" dirty="0">
                          <a:latin typeface="Arial Black" panose="020B0A04020102020204" pitchFamily="34" charset="0"/>
                        </a:rPr>
                        <a:t>TCP (Transmission Control Protocol)</a:t>
                      </a:r>
                      <a:endParaRPr lang="en-GB" dirty="0">
                        <a:latin typeface="Arial Black" panose="020B0A04020102020204" pitchFamily="34" charset="0"/>
                      </a:endParaRPr>
                    </a:p>
                  </a:txBody>
                  <a:tcPr anchor="ctr"/>
                </a:tc>
                <a:tc>
                  <a:txBody>
                    <a:bodyPr/>
                    <a:lstStyle/>
                    <a:p>
                      <a:r>
                        <a:rPr lang="en-GB" b="1" dirty="0">
                          <a:latin typeface="Arial Black" panose="020B0A04020102020204" pitchFamily="34" charset="0"/>
                        </a:rPr>
                        <a:t>IP (Internet Protocol)</a:t>
                      </a:r>
                      <a:endParaRPr lang="en-GB" dirty="0">
                        <a:latin typeface="Arial Black" panose="020B0A04020102020204" pitchFamily="34" charset="0"/>
                      </a:endParaRPr>
                    </a:p>
                  </a:txBody>
                  <a:tcPr anchor="ctr"/>
                </a:tc>
                <a:extLst>
                  <a:ext uri="{0D108BD9-81ED-4DB2-BD59-A6C34878D82A}">
                    <a16:rowId xmlns:a16="http://schemas.microsoft.com/office/drawing/2014/main" val="3057628673"/>
                  </a:ext>
                </a:extLst>
              </a:tr>
              <a:tr h="1085812">
                <a:tc>
                  <a:txBody>
                    <a:bodyPr/>
                    <a:lstStyle/>
                    <a:p>
                      <a:r>
                        <a:rPr lang="en-GB" b="1" dirty="0">
                          <a:latin typeface="Arial Black" panose="020B0A04020102020204" pitchFamily="34" charset="0"/>
                        </a:rPr>
                        <a:t>Function</a:t>
                      </a:r>
                      <a:endParaRPr lang="en-GB" dirty="0">
                        <a:latin typeface="Arial Black" panose="020B0A04020102020204" pitchFamily="34" charset="0"/>
                      </a:endParaRPr>
                    </a:p>
                  </a:txBody>
                  <a:tcPr anchor="ctr"/>
                </a:tc>
                <a:tc>
                  <a:txBody>
                    <a:bodyPr/>
                    <a:lstStyle/>
                    <a:p>
                      <a:r>
                        <a:rPr lang="en-GB" dirty="0">
                          <a:latin typeface="Arial Black" panose="020B0A04020102020204" pitchFamily="34" charset="0"/>
                        </a:rPr>
                        <a:t>Ensures reliable, ordered delivery of data</a:t>
                      </a:r>
                    </a:p>
                  </a:txBody>
                  <a:tcPr anchor="ctr"/>
                </a:tc>
                <a:tc>
                  <a:txBody>
                    <a:bodyPr/>
                    <a:lstStyle/>
                    <a:p>
                      <a:r>
                        <a:rPr lang="en-GB" dirty="0">
                          <a:latin typeface="Arial Black" panose="020B0A04020102020204" pitchFamily="34" charset="0"/>
                        </a:rPr>
                        <a:t>Routes data packets to the correct destination</a:t>
                      </a:r>
                    </a:p>
                  </a:txBody>
                  <a:tcPr anchor="ctr"/>
                </a:tc>
                <a:extLst>
                  <a:ext uri="{0D108BD9-81ED-4DB2-BD59-A6C34878D82A}">
                    <a16:rowId xmlns:a16="http://schemas.microsoft.com/office/drawing/2014/main" val="49744480"/>
                  </a:ext>
                </a:extLst>
              </a:tr>
              <a:tr h="1551161">
                <a:tc>
                  <a:txBody>
                    <a:bodyPr/>
                    <a:lstStyle/>
                    <a:p>
                      <a:r>
                        <a:rPr lang="en-GB" b="1">
                          <a:latin typeface="Arial Black" panose="020B0A04020102020204" pitchFamily="34" charset="0"/>
                        </a:rPr>
                        <a:t>Reliability</a:t>
                      </a:r>
                      <a:endParaRPr lang="en-GB">
                        <a:latin typeface="Arial Black" panose="020B0A04020102020204" pitchFamily="34" charset="0"/>
                      </a:endParaRPr>
                    </a:p>
                  </a:txBody>
                  <a:tcPr anchor="ctr"/>
                </a:tc>
                <a:tc>
                  <a:txBody>
                    <a:bodyPr/>
                    <a:lstStyle/>
                    <a:p>
                      <a:r>
                        <a:rPr lang="en-GB">
                          <a:latin typeface="Arial Black" panose="020B0A04020102020204" pitchFamily="34" charset="0"/>
                        </a:rPr>
                        <a:t>Guarantees delivery, checks for errors, retransmits if needed</a:t>
                      </a:r>
                    </a:p>
                  </a:txBody>
                  <a:tcPr anchor="ctr"/>
                </a:tc>
                <a:tc>
                  <a:txBody>
                    <a:bodyPr/>
                    <a:lstStyle/>
                    <a:p>
                      <a:r>
                        <a:rPr lang="en-GB" dirty="0">
                          <a:latin typeface="Arial Black" panose="020B0A04020102020204" pitchFamily="34" charset="0"/>
                        </a:rPr>
                        <a:t>No delivery or order guarantee</a:t>
                      </a:r>
                    </a:p>
                  </a:txBody>
                  <a:tcPr anchor="ctr"/>
                </a:tc>
                <a:extLst>
                  <a:ext uri="{0D108BD9-81ED-4DB2-BD59-A6C34878D82A}">
                    <a16:rowId xmlns:a16="http://schemas.microsoft.com/office/drawing/2014/main" val="4174370695"/>
                  </a:ext>
                </a:extLst>
              </a:tr>
              <a:tr h="629082">
                <a:tc>
                  <a:txBody>
                    <a:bodyPr/>
                    <a:lstStyle/>
                    <a:p>
                      <a:r>
                        <a:rPr lang="en-GB" b="1">
                          <a:latin typeface="Arial Black" panose="020B0A04020102020204" pitchFamily="34" charset="0"/>
                        </a:rPr>
                        <a:t>OSI Layer</a:t>
                      </a:r>
                      <a:endParaRPr lang="en-GB">
                        <a:latin typeface="Arial Black" panose="020B0A04020102020204" pitchFamily="34" charset="0"/>
                      </a:endParaRPr>
                    </a:p>
                  </a:txBody>
                  <a:tcPr anchor="ctr"/>
                </a:tc>
                <a:tc>
                  <a:txBody>
                    <a:bodyPr/>
                    <a:lstStyle/>
                    <a:p>
                      <a:r>
                        <a:rPr lang="en-GB" dirty="0">
                          <a:latin typeface="Arial Black" panose="020B0A04020102020204" pitchFamily="34" charset="0"/>
                        </a:rPr>
                        <a:t>Transport Layer</a:t>
                      </a:r>
                    </a:p>
                  </a:txBody>
                  <a:tcPr anchor="ctr"/>
                </a:tc>
                <a:tc>
                  <a:txBody>
                    <a:bodyPr/>
                    <a:lstStyle/>
                    <a:p>
                      <a:r>
                        <a:rPr lang="en-GB" dirty="0">
                          <a:latin typeface="Arial Black" panose="020B0A04020102020204" pitchFamily="34" charset="0"/>
                        </a:rPr>
                        <a:t>Network Layer</a:t>
                      </a:r>
                    </a:p>
                  </a:txBody>
                  <a:tcPr anchor="ctr"/>
                </a:tc>
                <a:extLst>
                  <a:ext uri="{0D108BD9-81ED-4DB2-BD59-A6C34878D82A}">
                    <a16:rowId xmlns:a16="http://schemas.microsoft.com/office/drawing/2014/main" val="1848710653"/>
                  </a:ext>
                </a:extLst>
              </a:tr>
            </a:tbl>
          </a:graphicData>
        </a:graphic>
      </p:graphicFrame>
      <p:sp>
        <p:nvSpPr>
          <p:cNvPr id="4" name="TextBox 3">
            <a:extLst>
              <a:ext uri="{FF2B5EF4-FFF2-40B4-BE49-F238E27FC236}">
                <a16:creationId xmlns:a16="http://schemas.microsoft.com/office/drawing/2014/main" id="{4E7017D7-E652-AF8F-6DDD-C0F9958F1498}"/>
              </a:ext>
            </a:extLst>
          </p:cNvPr>
          <p:cNvSpPr txBox="1"/>
          <p:nvPr/>
        </p:nvSpPr>
        <p:spPr>
          <a:xfrm>
            <a:off x="558800" y="594267"/>
            <a:ext cx="10532534" cy="707886"/>
          </a:xfrm>
          <a:prstGeom prst="rect">
            <a:avLst/>
          </a:prstGeom>
          <a:noFill/>
        </p:spPr>
        <p:txBody>
          <a:bodyPr wrap="square">
            <a:spAutoFit/>
          </a:bodyPr>
          <a:lstStyle/>
          <a:p>
            <a:pPr algn="ctr"/>
            <a:r>
              <a:rPr lang="en-GB" sz="4000" b="1" dirty="0">
                <a:latin typeface="Arial Black" panose="020B0A04020102020204" pitchFamily="34" charset="0"/>
              </a:rPr>
              <a:t>TCP vs IP Differences</a:t>
            </a:r>
          </a:p>
        </p:txBody>
      </p:sp>
    </p:spTree>
    <p:extLst>
      <p:ext uri="{BB962C8B-B14F-4D97-AF65-F5344CB8AC3E}">
        <p14:creationId xmlns:p14="http://schemas.microsoft.com/office/powerpoint/2010/main" val="9018747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7593</TotalTime>
  <Words>2632</Words>
  <Application>Microsoft Office PowerPoint</Application>
  <PresentationFormat>Widescreen</PresentationFormat>
  <Paragraphs>231</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Arial Black</vt:lpstr>
      <vt:lpstr>Calibri</vt:lpstr>
      <vt:lpstr>Calisto MT</vt:lpstr>
      <vt:lpstr>Wingdings 2</vt:lpstr>
      <vt:lpstr>Slate</vt:lpstr>
      <vt:lpstr>EIRAJ FAYYAZ STUDENT ID B00962675 COM398 ( 65812 ) - Systems Security</vt:lpstr>
      <vt:lpstr>TRAFFIC ANALYSIS DURING A DOS/DDOS ATTACK USING WIRESHARK </vt:lpstr>
      <vt:lpstr>WHAT IS IT ABOUT</vt:lpstr>
      <vt:lpstr>Introduction to TCP/IP Protocol Suite</vt:lpstr>
      <vt:lpstr>Transmission Control Protocol (TCP)</vt:lpstr>
      <vt:lpstr>User Datagram Protocol (UDP)</vt:lpstr>
      <vt:lpstr>PowerPoint Presentation</vt:lpstr>
      <vt:lpstr>PowerPoint Presentation</vt:lpstr>
      <vt:lpstr>PowerPoint Presentation</vt:lpstr>
      <vt:lpstr>PowerPoint Presentation</vt:lpstr>
      <vt:lpstr>Introduction to DoS AND DDoS Attacks</vt:lpstr>
      <vt:lpstr>PowerPoint Presentation</vt:lpstr>
      <vt:lpstr>PowerPoint Presentation</vt:lpstr>
      <vt:lpstr>PowerPoint Presentation</vt:lpstr>
      <vt:lpstr>Attack Vectors and Methodologies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Eiraj Fayyaz</dc:creator>
  <cp:lastModifiedBy>Eiraj Fayyaz</cp:lastModifiedBy>
  <cp:revision>2</cp:revision>
  <dcterms:created xsi:type="dcterms:W3CDTF">2025-04-08T17:54:02Z</dcterms:created>
  <dcterms:modified xsi:type="dcterms:W3CDTF">2025-04-14T10:58:49Z</dcterms:modified>
</cp:coreProperties>
</file>